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5"/>
  </p:notesMasterIdLst>
  <p:handoutMasterIdLst>
    <p:handoutMasterId r:id="rId6"/>
  </p:handoutMasterIdLst>
  <p:sldIdLst>
    <p:sldId id="257" r:id="rId2"/>
    <p:sldId id="258" r:id="rId3"/>
    <p:sldId id="260" r:id="rId4"/>
  </p:sldIdLst>
  <p:sldSz cx="7772400" cy="10058400"/>
  <p:notesSz cx="7315200" cy="9601200"/>
  <p:defaultTextStyle>
    <a:defPPr>
      <a:defRPr lang="en-US"/>
    </a:defPPr>
    <a:lvl1pPr marL="0" algn="l" defTabSz="967871" rtl="0" eaLnBrk="1" latinLnBrk="0" hangingPunct="1">
      <a:defRPr sz="2000" kern="1200">
        <a:solidFill>
          <a:schemeClr val="tx1"/>
        </a:solidFill>
        <a:latin typeface="+mn-lt"/>
        <a:ea typeface="+mn-ea"/>
        <a:cs typeface="+mn-cs"/>
      </a:defRPr>
    </a:lvl1pPr>
    <a:lvl2pPr marL="483935" algn="l" defTabSz="967871" rtl="0" eaLnBrk="1" latinLnBrk="0" hangingPunct="1">
      <a:defRPr sz="2000" kern="1200">
        <a:solidFill>
          <a:schemeClr val="tx1"/>
        </a:solidFill>
        <a:latin typeface="+mn-lt"/>
        <a:ea typeface="+mn-ea"/>
        <a:cs typeface="+mn-cs"/>
      </a:defRPr>
    </a:lvl2pPr>
    <a:lvl3pPr marL="967871" algn="l" defTabSz="967871" rtl="0" eaLnBrk="1" latinLnBrk="0" hangingPunct="1">
      <a:defRPr sz="2000" kern="1200">
        <a:solidFill>
          <a:schemeClr val="tx1"/>
        </a:solidFill>
        <a:latin typeface="+mn-lt"/>
        <a:ea typeface="+mn-ea"/>
        <a:cs typeface="+mn-cs"/>
      </a:defRPr>
    </a:lvl3pPr>
    <a:lvl4pPr marL="1451806" algn="l" defTabSz="967871" rtl="0" eaLnBrk="1" latinLnBrk="0" hangingPunct="1">
      <a:defRPr sz="2000" kern="1200">
        <a:solidFill>
          <a:schemeClr val="tx1"/>
        </a:solidFill>
        <a:latin typeface="+mn-lt"/>
        <a:ea typeface="+mn-ea"/>
        <a:cs typeface="+mn-cs"/>
      </a:defRPr>
    </a:lvl4pPr>
    <a:lvl5pPr marL="1935741" algn="l" defTabSz="967871" rtl="0" eaLnBrk="1" latinLnBrk="0" hangingPunct="1">
      <a:defRPr sz="2000" kern="1200">
        <a:solidFill>
          <a:schemeClr val="tx1"/>
        </a:solidFill>
        <a:latin typeface="+mn-lt"/>
        <a:ea typeface="+mn-ea"/>
        <a:cs typeface="+mn-cs"/>
      </a:defRPr>
    </a:lvl5pPr>
    <a:lvl6pPr marL="2419676" algn="l" defTabSz="967871" rtl="0" eaLnBrk="1" latinLnBrk="0" hangingPunct="1">
      <a:defRPr sz="2000" kern="1200">
        <a:solidFill>
          <a:schemeClr val="tx1"/>
        </a:solidFill>
        <a:latin typeface="+mn-lt"/>
        <a:ea typeface="+mn-ea"/>
        <a:cs typeface="+mn-cs"/>
      </a:defRPr>
    </a:lvl6pPr>
    <a:lvl7pPr marL="2903612" algn="l" defTabSz="967871" rtl="0" eaLnBrk="1" latinLnBrk="0" hangingPunct="1">
      <a:defRPr sz="2000" kern="1200">
        <a:solidFill>
          <a:schemeClr val="tx1"/>
        </a:solidFill>
        <a:latin typeface="+mn-lt"/>
        <a:ea typeface="+mn-ea"/>
        <a:cs typeface="+mn-cs"/>
      </a:defRPr>
    </a:lvl7pPr>
    <a:lvl8pPr marL="3387547" algn="l" defTabSz="967871" rtl="0" eaLnBrk="1" latinLnBrk="0" hangingPunct="1">
      <a:defRPr sz="2000" kern="1200">
        <a:solidFill>
          <a:schemeClr val="tx1"/>
        </a:solidFill>
        <a:latin typeface="+mn-lt"/>
        <a:ea typeface="+mn-ea"/>
        <a:cs typeface="+mn-cs"/>
      </a:defRPr>
    </a:lvl8pPr>
    <a:lvl9pPr marL="3871482" algn="l" defTabSz="967871"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chel Simonelli" initials="R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53634"/>
    <a:srgbClr val="5B6770"/>
    <a:srgbClr val="800000"/>
    <a:srgbClr val="7E9192"/>
    <a:srgbClr val="5EA3A3"/>
    <a:srgbClr val="C1DDDD"/>
    <a:srgbClr val="525E5E"/>
    <a:srgbClr val="7E9291"/>
    <a:srgbClr val="93A2A3"/>
    <a:srgbClr val="7E9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79" autoAdjust="0"/>
    <p:restoredTop sz="94628" autoAdjust="0"/>
  </p:normalViewPr>
  <p:slideViewPr>
    <p:cSldViewPr showGuides="1">
      <p:cViewPr varScale="1">
        <p:scale>
          <a:sx n="84" d="100"/>
          <a:sy n="84" d="100"/>
        </p:scale>
        <p:origin x="3000" y="102"/>
      </p:cViewPr>
      <p:guideLst>
        <p:guide orient="horz" pos="3168"/>
        <p:guide pos="2448"/>
      </p:guideLst>
    </p:cSldViewPr>
  </p:slideViewPr>
  <p:outlineViewPr>
    <p:cViewPr>
      <p:scale>
        <a:sx n="33" d="100"/>
        <a:sy n="33" d="100"/>
      </p:scale>
      <p:origin x="0" y="0"/>
    </p:cViewPr>
  </p:outlineViewPr>
  <p:notesTextViewPr>
    <p:cViewPr>
      <p:scale>
        <a:sx n="200" d="100"/>
        <a:sy n="200" d="100"/>
      </p:scale>
      <p:origin x="0" y="0"/>
    </p:cViewPr>
  </p:notesTextViewPr>
  <p:notesViewPr>
    <p:cSldViewPr showGuides="1">
      <p:cViewPr varScale="1">
        <p:scale>
          <a:sx n="80" d="100"/>
          <a:sy n="80" d="100"/>
        </p:scale>
        <p:origin x="-1974"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skba-dc02\Company\DATA\Marketing\MARKETING%20MATERIALS\_Marketing%20Collateral_\Product%20Pages\2025\4Q\XLS\FB_productpagedata%204Q2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kba-dc02\Company\DATA\Marketing\MARKETING%20MATERIALS\_Marketing%20Collateral_\Product%20Pages\2025\4Q\XLS\FB_productpagedata%204Q2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kba-dc02\Company\DATA\Marketing\MARKETING%20MATERIALS\_Marketing%20Collateral_\Product%20Pages\2025\4Q\XLS\FB_productpagedata%204Q2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skba-dc02\Company\DATA\Marketing\MARKETING%20MATERIALS\_Marketing%20Collateral_\Product%20Pages\2025\4Q\XLS\FB_productpagedata%204Q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Times New Roman"/>
                <a:ea typeface="Times New Roman"/>
                <a:cs typeface="Times New Roman"/>
              </a:defRPr>
            </a:pPr>
            <a:r>
              <a:rPr lang="en-US">
                <a:latin typeface="Segoe UI" panose="020B0502040204020203" pitchFamily="34" charset="0"/>
                <a:ea typeface="Segoe UI" panose="020B0502040204020203" pitchFamily="34" charset="0"/>
                <a:cs typeface="Segoe UI" panose="020B0502040204020203" pitchFamily="34" charset="0"/>
              </a:rPr>
              <a:t>Convexity</a:t>
            </a:r>
          </a:p>
        </c:rich>
      </c:tx>
      <c:layout>
        <c:manualLayout>
          <c:xMode val="edge"/>
          <c:yMode val="edge"/>
          <c:x val="0.43569664028216948"/>
          <c:y val="9.9447513812154692E-2"/>
        </c:manualLayout>
      </c:layout>
      <c:overlay val="0"/>
      <c:spPr>
        <a:noFill/>
        <a:ln w="25400">
          <a:noFill/>
        </a:ln>
      </c:spPr>
    </c:title>
    <c:autoTitleDeleted val="0"/>
    <c:plotArea>
      <c:layout>
        <c:manualLayout>
          <c:layoutTarget val="inner"/>
          <c:xMode val="edge"/>
          <c:yMode val="edge"/>
          <c:x val="0.1942262196169097"/>
          <c:y val="0.30939309983894769"/>
          <c:w val="0.72178662695473195"/>
          <c:h val="0.44199014262706809"/>
        </c:manualLayout>
      </c:layout>
      <c:barChart>
        <c:barDir val="bar"/>
        <c:grouping val="clustered"/>
        <c:varyColors val="0"/>
        <c:ser>
          <c:idx val="0"/>
          <c:order val="0"/>
          <c:spPr>
            <a:solidFill>
              <a:srgbClr val="C1DDDD"/>
            </a:solidFill>
            <a:ln w="12700">
              <a:solidFill>
                <a:srgbClr val="000000"/>
              </a:solidFill>
              <a:prstDash val="solid"/>
            </a:ln>
          </c:spPr>
          <c:invertIfNegative val="0"/>
          <c:dPt>
            <c:idx val="0"/>
            <c:invertIfNegative val="0"/>
            <c:bubble3D val="0"/>
            <c:spPr>
              <a:solidFill>
                <a:srgbClr val="525E5E"/>
              </a:solidFill>
              <a:ln w="12700">
                <a:solidFill>
                  <a:srgbClr val="000000"/>
                </a:solidFill>
                <a:prstDash val="solid"/>
              </a:ln>
            </c:spPr>
            <c:extLst>
              <c:ext xmlns:c16="http://schemas.microsoft.com/office/drawing/2014/chart" uri="{C3380CC4-5D6E-409C-BE32-E72D297353CC}">
                <c16:uniqueId val="{00000001-A7B7-4AFA-97ED-A7C391DA8F4D}"/>
              </c:ext>
            </c:extLst>
          </c:dPt>
          <c:dLbls>
            <c:dLbl>
              <c:idx val="0"/>
              <c:layout>
                <c:manualLayout>
                  <c:x val="8.8582639547192636E-3"/>
                  <c:y val="-1.583753250042586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7B7-4AFA-97ED-A7C391DA8F4D}"/>
                </c:ext>
              </c:extLst>
            </c:dLbl>
            <c:dLbl>
              <c:idx val="1"/>
              <c:layout>
                <c:manualLayout>
                  <c:x val="4.2649110336846806E-3"/>
                  <c:y val="-1.58375486378459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7B7-4AFA-97ED-A7C391DA8F4D}"/>
                </c:ext>
              </c:extLst>
            </c:dLbl>
            <c:dLbl>
              <c:idx val="2"/>
              <c:layout>
                <c:manualLayout>
                  <c:xMode val="edge"/>
                  <c:yMode val="edge"/>
                  <c:x val="0.45669408396408495"/>
                  <c:y val="0.27624383914191758"/>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7B7-4AFA-97ED-A7C391DA8F4D}"/>
                </c:ext>
              </c:extLst>
            </c:dLbl>
            <c:spPr>
              <a:noFill/>
              <a:ln w="25400">
                <a:noFill/>
              </a:ln>
            </c:spPr>
            <c:txPr>
              <a:bodyPr/>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Characteristics!$A$32:$A$33</c:f>
              <c:strCache>
                <c:ptCount val="2"/>
                <c:pt idx="0">
                  <c:v>LBGC</c:v>
                </c:pt>
                <c:pt idx="1">
                  <c:v>SKBA FB</c:v>
                </c:pt>
              </c:strCache>
            </c:strRef>
          </c:cat>
          <c:val>
            <c:numRef>
              <c:f>Characteristics!$B$32:$B$33</c:f>
              <c:numCache>
                <c:formatCode>_(* #,##0.00_);_(* \(#,##0.00\);_(* "-"??_);_(@_)</c:formatCode>
                <c:ptCount val="2"/>
                <c:pt idx="0">
                  <c:v>0.39300000000000002</c:v>
                </c:pt>
                <c:pt idx="1">
                  <c:v>0.29599999999999999</c:v>
                </c:pt>
              </c:numCache>
            </c:numRef>
          </c:val>
          <c:extLst>
            <c:ext xmlns:c16="http://schemas.microsoft.com/office/drawing/2014/chart" uri="{C3380CC4-5D6E-409C-BE32-E72D297353CC}">
              <c16:uniqueId val="{00000004-A7B7-4AFA-97ED-A7C391DA8F4D}"/>
            </c:ext>
          </c:extLst>
        </c:ser>
        <c:dLbls>
          <c:showLegendKey val="0"/>
          <c:showVal val="0"/>
          <c:showCatName val="0"/>
          <c:showSerName val="0"/>
          <c:showPercent val="0"/>
          <c:showBubbleSize val="0"/>
        </c:dLbls>
        <c:gapWidth val="150"/>
        <c:axId val="978570184"/>
        <c:axId val="978564304"/>
      </c:barChart>
      <c:catAx>
        <c:axId val="978570184"/>
        <c:scaling>
          <c:orientation val="minMax"/>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78564304"/>
        <c:crosses val="autoZero"/>
        <c:auto val="1"/>
        <c:lblAlgn val="ctr"/>
        <c:lblOffset val="100"/>
        <c:tickLblSkip val="1"/>
        <c:tickMarkSkip val="1"/>
        <c:noMultiLvlLbl val="0"/>
      </c:catAx>
      <c:valAx>
        <c:axId val="978564304"/>
        <c:scaling>
          <c:orientation val="minMax"/>
          <c:max val="0.70000000000000007"/>
          <c:min val="0"/>
        </c:scaling>
        <c:delete val="0"/>
        <c:axPos val="b"/>
        <c:majorGridlines>
          <c:spPr>
            <a:ln w="3175">
              <a:solidFill>
                <a:srgbClr val="FFFFFF"/>
              </a:solidFill>
              <a:prstDash val="solid"/>
            </a:ln>
          </c:spPr>
        </c:majorGridlines>
        <c:numFmt formatCode="0.0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78570184"/>
        <c:crosses val="autoZero"/>
        <c:crossBetween val="between"/>
        <c:majorUnit val="0.1"/>
        <c:minorUnit val="0.05"/>
      </c:valAx>
      <c:spPr>
        <a:solidFill>
          <a:srgbClr val="FFFFFF"/>
        </a:solidFill>
        <a:ln w="25400">
          <a:noFill/>
        </a:ln>
      </c:spPr>
    </c:plotArea>
    <c:plotVisOnly val="1"/>
    <c:dispBlanksAs val="gap"/>
    <c:showDLblsOverMax val="0"/>
  </c:chart>
  <c:spPr>
    <a:noFill/>
    <a:ln w="9525">
      <a:noFill/>
    </a:ln>
  </c:spPr>
  <c:txPr>
    <a:bodyPr/>
    <a:lstStyle/>
    <a:p>
      <a:pPr>
        <a:defRPr sz="800"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Times New Roman"/>
                <a:ea typeface="Times New Roman"/>
                <a:cs typeface="Times New Roman"/>
              </a:defRPr>
            </a:pPr>
            <a:r>
              <a:rPr lang="en-US">
                <a:latin typeface="Segoe UI" panose="020B0502040204020203" pitchFamily="34" charset="0"/>
                <a:ea typeface="Segoe UI" panose="020B0502040204020203" pitchFamily="34" charset="0"/>
                <a:cs typeface="Segoe UI" panose="020B0502040204020203" pitchFamily="34" charset="0"/>
              </a:rPr>
              <a:t>Effective Duration</a:t>
            </a:r>
          </a:p>
        </c:rich>
      </c:tx>
      <c:layout>
        <c:manualLayout>
          <c:xMode val="edge"/>
          <c:yMode val="edge"/>
          <c:x val="0.38582787387796996"/>
          <c:y val="9.9447513812154692E-2"/>
        </c:manualLayout>
      </c:layout>
      <c:overlay val="0"/>
      <c:spPr>
        <a:noFill/>
        <a:ln w="25400">
          <a:noFill/>
        </a:ln>
      </c:spPr>
    </c:title>
    <c:autoTitleDeleted val="0"/>
    <c:plotArea>
      <c:layout>
        <c:manualLayout>
          <c:layoutTarget val="inner"/>
          <c:xMode val="edge"/>
          <c:yMode val="edge"/>
          <c:x val="0.19685089826038146"/>
          <c:y val="0.30939309983894769"/>
          <c:w val="0.72703598424167548"/>
          <c:h val="0.44199014262706809"/>
        </c:manualLayout>
      </c:layout>
      <c:barChart>
        <c:barDir val="bar"/>
        <c:grouping val="clustered"/>
        <c:varyColors val="0"/>
        <c:ser>
          <c:idx val="0"/>
          <c:order val="0"/>
          <c:spPr>
            <a:solidFill>
              <a:srgbClr val="93A2A3"/>
            </a:solidFill>
            <a:ln w="12700">
              <a:solidFill>
                <a:srgbClr val="000000"/>
              </a:solidFill>
              <a:prstDash val="solid"/>
            </a:ln>
          </c:spPr>
          <c:invertIfNegative val="0"/>
          <c:dPt>
            <c:idx val="0"/>
            <c:invertIfNegative val="0"/>
            <c:bubble3D val="0"/>
            <c:spPr>
              <a:solidFill>
                <a:srgbClr val="525E5E"/>
              </a:solidFill>
              <a:ln w="12700">
                <a:solidFill>
                  <a:srgbClr val="000000"/>
                </a:solidFill>
                <a:prstDash val="solid"/>
              </a:ln>
            </c:spPr>
            <c:extLst>
              <c:ext xmlns:c16="http://schemas.microsoft.com/office/drawing/2014/chart" uri="{C3380CC4-5D6E-409C-BE32-E72D297353CC}">
                <c16:uniqueId val="{00000001-51CA-484B-8CAB-E143FAD341A7}"/>
              </c:ext>
            </c:extLst>
          </c:dPt>
          <c:dPt>
            <c:idx val="1"/>
            <c:invertIfNegative val="0"/>
            <c:bubble3D val="0"/>
            <c:spPr>
              <a:solidFill>
                <a:srgbClr val="C1DDDD"/>
              </a:solidFill>
              <a:ln w="12700">
                <a:solidFill>
                  <a:srgbClr val="000000"/>
                </a:solidFill>
                <a:prstDash val="solid"/>
              </a:ln>
            </c:spPr>
            <c:extLst>
              <c:ext xmlns:c16="http://schemas.microsoft.com/office/drawing/2014/chart" uri="{C3380CC4-5D6E-409C-BE32-E72D297353CC}">
                <c16:uniqueId val="{00000003-51CA-484B-8CAB-E143FAD341A7}"/>
              </c:ext>
            </c:extLst>
          </c:dPt>
          <c:dLbls>
            <c:dLbl>
              <c:idx val="0"/>
              <c:layout>
                <c:manualLayout>
                  <c:x val="-1.0206461753115858E-2"/>
                  <c:y val="-2.136240928326416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1CA-484B-8CAB-E143FAD341A7}"/>
                </c:ext>
              </c:extLst>
            </c:dLbl>
            <c:dLbl>
              <c:idx val="1"/>
              <c:layout>
                <c:manualLayout>
                  <c:x val="-4.8181639110652505E-3"/>
                  <c:y val="-1.583754863784590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1CA-484B-8CAB-E143FAD341A7}"/>
                </c:ext>
              </c:extLst>
            </c:dLbl>
            <c:dLbl>
              <c:idx val="2"/>
              <c:layout>
                <c:manualLayout>
                  <c:xMode val="edge"/>
                  <c:yMode val="edge"/>
                  <c:x val="0.47769151311185898"/>
                  <c:y val="0.27624383914191758"/>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1CA-484B-8CAB-E143FAD341A7}"/>
                </c:ext>
              </c:extLst>
            </c:dLbl>
            <c:spPr>
              <a:noFill/>
              <a:ln w="25400">
                <a:noFill/>
              </a:ln>
            </c:spPr>
            <c:txPr>
              <a:bodyPr/>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Characteristics!$A$21:$A$22</c:f>
              <c:strCache>
                <c:ptCount val="2"/>
                <c:pt idx="0">
                  <c:v>LBGC</c:v>
                </c:pt>
                <c:pt idx="1">
                  <c:v>SKBA FB</c:v>
                </c:pt>
              </c:strCache>
            </c:strRef>
          </c:cat>
          <c:val>
            <c:numRef>
              <c:f>Characteristics!$B$21:$B$22</c:f>
              <c:numCache>
                <c:formatCode>_(* #,##0.00_);_(* \(#,##0.00\);_(* "-"??_);_(@_)</c:formatCode>
                <c:ptCount val="2"/>
                <c:pt idx="0">
                  <c:v>6.17</c:v>
                </c:pt>
                <c:pt idx="1">
                  <c:v>5.44</c:v>
                </c:pt>
              </c:numCache>
            </c:numRef>
          </c:val>
          <c:extLst>
            <c:ext xmlns:c16="http://schemas.microsoft.com/office/drawing/2014/chart" uri="{C3380CC4-5D6E-409C-BE32-E72D297353CC}">
              <c16:uniqueId val="{00000005-51CA-484B-8CAB-E143FAD341A7}"/>
            </c:ext>
          </c:extLst>
        </c:ser>
        <c:dLbls>
          <c:showLegendKey val="0"/>
          <c:showVal val="0"/>
          <c:showCatName val="0"/>
          <c:showSerName val="0"/>
          <c:showPercent val="0"/>
          <c:showBubbleSize val="0"/>
        </c:dLbls>
        <c:gapWidth val="150"/>
        <c:axId val="968745672"/>
        <c:axId val="968753512"/>
      </c:barChart>
      <c:catAx>
        <c:axId val="968745672"/>
        <c:scaling>
          <c:orientation val="minMax"/>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68753512"/>
        <c:crosses val="autoZero"/>
        <c:auto val="1"/>
        <c:lblAlgn val="ctr"/>
        <c:lblOffset val="100"/>
        <c:tickLblSkip val="1"/>
        <c:tickMarkSkip val="1"/>
        <c:noMultiLvlLbl val="0"/>
      </c:catAx>
      <c:valAx>
        <c:axId val="968753512"/>
        <c:scaling>
          <c:orientation val="minMax"/>
          <c:max val="10"/>
          <c:min val="0"/>
        </c:scaling>
        <c:delete val="0"/>
        <c:axPos val="b"/>
        <c:majorGridlines>
          <c:spPr>
            <a:ln w="3175">
              <a:solidFill>
                <a:srgbClr val="FFFFFF"/>
              </a:solidFill>
              <a:prstDash val="solid"/>
            </a:ln>
          </c:spPr>
        </c:majorGridlines>
        <c:numFmt formatCode="0.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68745672"/>
        <c:crosses val="autoZero"/>
        <c:crossBetween val="between"/>
        <c:majorUnit val="2"/>
        <c:minorUnit val="1"/>
      </c:valAx>
      <c:spPr>
        <a:solidFill>
          <a:srgbClr val="FFFFFF"/>
        </a:solidFill>
        <a:ln w="25400">
          <a:noFill/>
        </a:ln>
      </c:spPr>
    </c:plotArea>
    <c:plotVisOnly val="1"/>
    <c:dispBlanksAs val="gap"/>
    <c:showDLblsOverMax val="0"/>
  </c:chart>
  <c:spPr>
    <a:noFill/>
    <a:ln w="9525">
      <a:noFill/>
    </a:ln>
  </c:spPr>
  <c:txPr>
    <a:bodyPr/>
    <a:lstStyle/>
    <a:p>
      <a:pPr>
        <a:defRPr sz="800"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b="0" i="0" u="none" strike="noStrike" baseline="0">
                <a:solidFill>
                  <a:srgbClr val="000000"/>
                </a:solidFill>
                <a:latin typeface="Times New Roman"/>
                <a:ea typeface="Times New Roman"/>
                <a:cs typeface="Times New Roman"/>
              </a:defRPr>
            </a:pPr>
            <a:r>
              <a:rPr lang="en-US">
                <a:latin typeface="Segoe UI" panose="020B0502040204020203" pitchFamily="34" charset="0"/>
                <a:ea typeface="Segoe UI" panose="020B0502040204020203" pitchFamily="34" charset="0"/>
                <a:cs typeface="Segoe UI" panose="020B0502040204020203" pitchFamily="34" charset="0"/>
              </a:rPr>
              <a:t>Yield to Maturity</a:t>
            </a:r>
          </a:p>
        </c:rich>
      </c:tx>
      <c:layout>
        <c:manualLayout>
          <c:xMode val="edge"/>
          <c:yMode val="edge"/>
          <c:x val="0.39841744056399281"/>
          <c:y val="0.12849162011173185"/>
        </c:manualLayout>
      </c:layout>
      <c:overlay val="0"/>
      <c:spPr>
        <a:noFill/>
        <a:ln w="25400">
          <a:noFill/>
        </a:ln>
      </c:spPr>
    </c:title>
    <c:autoTitleDeleted val="0"/>
    <c:plotArea>
      <c:layout>
        <c:manualLayout>
          <c:layoutTarget val="inner"/>
          <c:xMode val="edge"/>
          <c:yMode val="edge"/>
          <c:x val="0.19788943700712841"/>
          <c:y val="0.31843575418994413"/>
          <c:w val="0.72559460235947082"/>
          <c:h val="0.43016759776536312"/>
        </c:manualLayout>
      </c:layout>
      <c:barChart>
        <c:barDir val="bar"/>
        <c:grouping val="clustered"/>
        <c:varyColors val="0"/>
        <c:ser>
          <c:idx val="0"/>
          <c:order val="0"/>
          <c:spPr>
            <a:solidFill>
              <a:srgbClr val="5EA3A3"/>
            </a:solidFill>
            <a:ln w="12700">
              <a:solidFill>
                <a:srgbClr val="000000"/>
              </a:solidFill>
              <a:prstDash val="solid"/>
            </a:ln>
          </c:spPr>
          <c:invertIfNegative val="0"/>
          <c:dPt>
            <c:idx val="0"/>
            <c:invertIfNegative val="0"/>
            <c:bubble3D val="0"/>
            <c:spPr>
              <a:solidFill>
                <a:srgbClr val="525E5E"/>
              </a:solidFill>
              <a:ln w="12700">
                <a:solidFill>
                  <a:srgbClr val="000000"/>
                </a:solidFill>
                <a:prstDash val="solid"/>
              </a:ln>
            </c:spPr>
            <c:extLst>
              <c:ext xmlns:c16="http://schemas.microsoft.com/office/drawing/2014/chart" uri="{C3380CC4-5D6E-409C-BE32-E72D297353CC}">
                <c16:uniqueId val="{00000001-DFB3-4D0C-B157-BAB6BC422113}"/>
              </c:ext>
            </c:extLst>
          </c:dPt>
          <c:dPt>
            <c:idx val="1"/>
            <c:invertIfNegative val="0"/>
            <c:bubble3D val="0"/>
            <c:spPr>
              <a:solidFill>
                <a:srgbClr val="C1DDDD"/>
              </a:solidFill>
              <a:ln w="12700">
                <a:solidFill>
                  <a:srgbClr val="000000"/>
                </a:solidFill>
                <a:prstDash val="solid"/>
              </a:ln>
            </c:spPr>
            <c:extLst>
              <c:ext xmlns:c16="http://schemas.microsoft.com/office/drawing/2014/chart" uri="{C3380CC4-5D6E-409C-BE32-E72D297353CC}">
                <c16:uniqueId val="{00000003-DFB3-4D0C-B157-BAB6BC422113}"/>
              </c:ext>
            </c:extLst>
          </c:dPt>
          <c:dLbls>
            <c:dLbl>
              <c:idx val="0"/>
              <c:layout>
                <c:manualLayout>
                  <c:x val="7.7506494189705918E-3"/>
                  <c:y val="-1.461780964530271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FB3-4D0C-B157-BAB6BC422113}"/>
                </c:ext>
              </c:extLst>
            </c:dLbl>
            <c:dLbl>
              <c:idx val="1"/>
              <c:layout>
                <c:manualLayout>
                  <c:x val="5.7716951444751344E-3"/>
                  <c:y val="-6.238214636578247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FB3-4D0C-B157-BAB6BC422113}"/>
                </c:ext>
              </c:extLst>
            </c:dLbl>
            <c:dLbl>
              <c:idx val="2"/>
              <c:layout>
                <c:manualLayout>
                  <c:xMode val="edge"/>
                  <c:yMode val="edge"/>
                  <c:x val="0.58311420771433831"/>
                  <c:y val="0.28491620111731841"/>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FB3-4D0C-B157-BAB6BC422113}"/>
                </c:ext>
              </c:extLst>
            </c:dLbl>
            <c:numFmt formatCode="0.00" sourceLinked="0"/>
            <c:spPr>
              <a:noFill/>
              <a:ln w="25400">
                <a:noFill/>
              </a:ln>
            </c:spPr>
            <c:txPr>
              <a:bodyPr/>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Characteristics!$A$7:$A$8</c:f>
              <c:strCache>
                <c:ptCount val="2"/>
                <c:pt idx="0">
                  <c:v>LBGC</c:v>
                </c:pt>
                <c:pt idx="1">
                  <c:v>SKBA FB</c:v>
                </c:pt>
              </c:strCache>
            </c:strRef>
          </c:cat>
          <c:val>
            <c:numRef>
              <c:f>Characteristics!$B$7:$B$8</c:f>
              <c:numCache>
                <c:formatCode>_(* #,##0.00_);_(* \(#,##0.00\);_(* "-"??_);_(@_)</c:formatCode>
                <c:ptCount val="2"/>
                <c:pt idx="0">
                  <c:v>4.2300000000000004</c:v>
                </c:pt>
                <c:pt idx="1">
                  <c:v>4.1959999999999997</c:v>
                </c:pt>
              </c:numCache>
            </c:numRef>
          </c:val>
          <c:extLst>
            <c:ext xmlns:c16="http://schemas.microsoft.com/office/drawing/2014/chart" uri="{C3380CC4-5D6E-409C-BE32-E72D297353CC}">
              <c16:uniqueId val="{00000005-DFB3-4D0C-B157-BAB6BC422113}"/>
            </c:ext>
          </c:extLst>
        </c:ser>
        <c:dLbls>
          <c:showLegendKey val="0"/>
          <c:showVal val="0"/>
          <c:showCatName val="0"/>
          <c:showSerName val="0"/>
          <c:showPercent val="0"/>
          <c:showBubbleSize val="0"/>
        </c:dLbls>
        <c:gapWidth val="150"/>
        <c:axId val="968756256"/>
        <c:axId val="968749200"/>
      </c:barChart>
      <c:catAx>
        <c:axId val="968756256"/>
        <c:scaling>
          <c:orientation val="minMax"/>
        </c:scaling>
        <c:delete val="0"/>
        <c:axPos val="l"/>
        <c:numFmt formatCode="General" sourceLinked="1"/>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68749200"/>
        <c:crosses val="autoZero"/>
        <c:auto val="1"/>
        <c:lblAlgn val="ctr"/>
        <c:lblOffset val="100"/>
        <c:tickLblSkip val="1"/>
        <c:tickMarkSkip val="1"/>
        <c:noMultiLvlLbl val="0"/>
      </c:catAx>
      <c:valAx>
        <c:axId val="968749200"/>
        <c:scaling>
          <c:orientation val="minMax"/>
          <c:max val="5.5"/>
          <c:min val="0"/>
        </c:scaling>
        <c:delete val="0"/>
        <c:axPos val="b"/>
        <c:majorGridlines>
          <c:spPr>
            <a:ln w="3175">
              <a:solidFill>
                <a:srgbClr val="FFFFFF"/>
              </a:solidFill>
              <a:prstDash val="solid"/>
            </a:ln>
          </c:spPr>
        </c:majorGridlines>
        <c:numFmt formatCode="0.0" sourceLinked="0"/>
        <c:majorTickMark val="out"/>
        <c:minorTickMark val="none"/>
        <c:tickLblPos val="nextTo"/>
        <c:spPr>
          <a:ln w="3175">
            <a:solidFill>
              <a:srgbClr val="000000"/>
            </a:solidFill>
            <a:prstDash val="solid"/>
          </a:ln>
        </c:spPr>
        <c:txPr>
          <a:bodyPr rot="0" vert="horz"/>
          <a:lstStyle/>
          <a:p>
            <a:pPr>
              <a:defRPr sz="800" b="0" i="0" u="none" strike="noStrike" baseline="0">
                <a:solidFill>
                  <a:srgbClr val="000000"/>
                </a:solidFill>
                <a:latin typeface="Segoe UI" panose="020B0502040204020203" pitchFamily="34" charset="0"/>
                <a:ea typeface="Segoe UI" panose="020B0502040204020203" pitchFamily="34" charset="0"/>
                <a:cs typeface="Segoe UI" panose="020B0502040204020203" pitchFamily="34" charset="0"/>
              </a:defRPr>
            </a:pPr>
            <a:endParaRPr lang="en-US"/>
          </a:p>
        </c:txPr>
        <c:crossAx val="968756256"/>
        <c:crosses val="autoZero"/>
        <c:crossBetween val="between"/>
        <c:majorUnit val="1"/>
      </c:valAx>
      <c:spPr>
        <a:solidFill>
          <a:srgbClr val="FFFFFF"/>
        </a:solidFill>
        <a:ln w="25400">
          <a:noFill/>
        </a:ln>
      </c:spPr>
    </c:plotArea>
    <c:plotVisOnly val="1"/>
    <c:dispBlanksAs val="gap"/>
    <c:showDLblsOverMax val="0"/>
  </c:chart>
  <c:spPr>
    <a:noFill/>
    <a:ln w="9525">
      <a:noFill/>
    </a:ln>
  </c:spPr>
  <c:txPr>
    <a:bodyPr/>
    <a:lstStyle/>
    <a:p>
      <a:pPr>
        <a:defRPr sz="800"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rotY val="50"/>
      <c:rAngAx val="0"/>
      <c:perspective val="0"/>
    </c:view3D>
    <c:floor>
      <c:thickness val="0"/>
    </c:floor>
    <c:sideWall>
      <c:thickness val="0"/>
    </c:sideWall>
    <c:backWall>
      <c:thickness val="0"/>
    </c:backWall>
    <c:plotArea>
      <c:layout>
        <c:manualLayout>
          <c:layoutTarget val="inner"/>
          <c:xMode val="edge"/>
          <c:yMode val="edge"/>
          <c:x val="0.2044337434018812"/>
          <c:y val="0.28828913373080228"/>
          <c:w val="0.57881843011376"/>
          <c:h val="0.28228311011141055"/>
        </c:manualLayout>
      </c:layout>
      <c:pie3DChart>
        <c:varyColors val="1"/>
        <c:ser>
          <c:idx val="0"/>
          <c:order val="0"/>
          <c:spPr>
            <a:ln w="12700">
              <a:solidFill>
                <a:srgbClr val="666699"/>
              </a:solidFill>
              <a:prstDash val="solid"/>
            </a:ln>
          </c:spPr>
          <c:explosion val="6"/>
          <c:dPt>
            <c:idx val="0"/>
            <c:bubble3D val="0"/>
            <c:spPr>
              <a:gradFill rotWithShape="0">
                <a:gsLst>
                  <a:gs pos="0">
                    <a:srgbClr val="A0B7BA"/>
                  </a:gs>
                  <a:gs pos="100000">
                    <a:srgbClr val="FFFFFF"/>
                  </a:gs>
                </a:gsLst>
                <a:lin ang="5400000" scaled="1"/>
              </a:gradFill>
              <a:ln w="12700">
                <a:solidFill>
                  <a:srgbClr val="000000"/>
                </a:solidFill>
                <a:prstDash val="solid"/>
              </a:ln>
            </c:spPr>
            <c:extLst>
              <c:ext xmlns:c16="http://schemas.microsoft.com/office/drawing/2014/chart" uri="{C3380CC4-5D6E-409C-BE32-E72D297353CC}">
                <c16:uniqueId val="{00000001-9727-41B1-B4D0-863AE60CECDE}"/>
              </c:ext>
            </c:extLst>
          </c:dPt>
          <c:dPt>
            <c:idx val="1"/>
            <c:bubble3D val="0"/>
            <c:spPr>
              <a:solidFill>
                <a:srgbClr val="525E5E"/>
              </a:solidFill>
              <a:ln w="12700">
                <a:solidFill>
                  <a:srgbClr val="000000"/>
                </a:solidFill>
                <a:prstDash val="solid"/>
              </a:ln>
            </c:spPr>
            <c:extLst>
              <c:ext xmlns:c16="http://schemas.microsoft.com/office/drawing/2014/chart" uri="{C3380CC4-5D6E-409C-BE32-E72D297353CC}">
                <c16:uniqueId val="{00000003-9727-41B1-B4D0-863AE60CECDE}"/>
              </c:ext>
            </c:extLst>
          </c:dPt>
          <c:dPt>
            <c:idx val="2"/>
            <c:bubble3D val="0"/>
            <c:spPr>
              <a:solidFill>
                <a:srgbClr val="7FDDDD"/>
              </a:solidFill>
              <a:ln w="12700">
                <a:solidFill>
                  <a:srgbClr val="000000"/>
                </a:solidFill>
                <a:prstDash val="solid"/>
              </a:ln>
            </c:spPr>
            <c:extLst>
              <c:ext xmlns:c16="http://schemas.microsoft.com/office/drawing/2014/chart" uri="{C3380CC4-5D6E-409C-BE32-E72D297353CC}">
                <c16:uniqueId val="{00000005-9727-41B1-B4D0-863AE60CECDE}"/>
              </c:ext>
            </c:extLst>
          </c:dPt>
          <c:dPt>
            <c:idx val="3"/>
            <c:bubble3D val="0"/>
            <c:spPr>
              <a:solidFill>
                <a:srgbClr val="5EA3A3"/>
              </a:solidFill>
              <a:ln w="12700">
                <a:solidFill>
                  <a:srgbClr val="000000"/>
                </a:solidFill>
                <a:prstDash val="solid"/>
              </a:ln>
            </c:spPr>
            <c:extLst>
              <c:ext xmlns:c16="http://schemas.microsoft.com/office/drawing/2014/chart" uri="{C3380CC4-5D6E-409C-BE32-E72D297353CC}">
                <c16:uniqueId val="{00000007-9727-41B1-B4D0-863AE60CECDE}"/>
              </c:ext>
            </c:extLst>
          </c:dPt>
          <c:dPt>
            <c:idx val="4"/>
            <c:bubble3D val="0"/>
            <c:spPr>
              <a:gradFill rotWithShape="0">
                <a:gsLst>
                  <a:gs pos="0">
                    <a:srgbClr val="A0B7BA"/>
                  </a:gs>
                  <a:gs pos="100000">
                    <a:srgbClr val="FFFFFF"/>
                  </a:gs>
                </a:gsLst>
                <a:lin ang="5400000" scaled="1"/>
              </a:gradFill>
              <a:ln w="12700">
                <a:solidFill>
                  <a:srgbClr val="000000"/>
                </a:solidFill>
                <a:prstDash val="solid"/>
              </a:ln>
            </c:spPr>
            <c:extLst>
              <c:ext xmlns:c16="http://schemas.microsoft.com/office/drawing/2014/chart" uri="{C3380CC4-5D6E-409C-BE32-E72D297353CC}">
                <c16:uniqueId val="{00000009-9727-41B1-B4D0-863AE60CECDE}"/>
              </c:ext>
            </c:extLst>
          </c:dPt>
          <c:dPt>
            <c:idx val="5"/>
            <c:bubble3D val="0"/>
            <c:spPr>
              <a:solidFill>
                <a:srgbClr val="93A2A3"/>
              </a:solidFill>
              <a:ln w="12700">
                <a:solidFill>
                  <a:srgbClr val="000000"/>
                </a:solidFill>
                <a:prstDash val="solid"/>
              </a:ln>
            </c:spPr>
            <c:extLst>
              <c:ext xmlns:c16="http://schemas.microsoft.com/office/drawing/2014/chart" uri="{C3380CC4-5D6E-409C-BE32-E72D297353CC}">
                <c16:uniqueId val="{0000000B-9727-41B1-B4D0-863AE60CECDE}"/>
              </c:ext>
            </c:extLst>
          </c:dPt>
          <c:dPt>
            <c:idx val="6"/>
            <c:bubble3D val="0"/>
            <c:spPr>
              <a:solidFill>
                <a:srgbClr val="C1DDDD"/>
              </a:solidFill>
              <a:ln w="12700">
                <a:solidFill>
                  <a:srgbClr val="000000"/>
                </a:solidFill>
                <a:prstDash val="solid"/>
              </a:ln>
            </c:spPr>
            <c:extLst>
              <c:ext xmlns:c16="http://schemas.microsoft.com/office/drawing/2014/chart" uri="{C3380CC4-5D6E-409C-BE32-E72D297353CC}">
                <c16:uniqueId val="{0000000D-9727-41B1-B4D0-863AE60CECDE}"/>
              </c:ext>
            </c:extLst>
          </c:dPt>
          <c:dLbls>
            <c:dLbl>
              <c:idx val="0"/>
              <c:delete val="1"/>
              <c:extLst>
                <c:ext xmlns:c15="http://schemas.microsoft.com/office/drawing/2012/chart" uri="{CE6537A1-D6FC-4f65-9D91-7224C49458BB}"/>
                <c:ext xmlns:c16="http://schemas.microsoft.com/office/drawing/2014/chart" uri="{C3380CC4-5D6E-409C-BE32-E72D297353CC}">
                  <c16:uniqueId val="{00000001-9727-41B1-B4D0-863AE60CECDE}"/>
                </c:ext>
              </c:extLst>
            </c:dLbl>
            <c:dLbl>
              <c:idx val="2"/>
              <c:layout>
                <c:manualLayout>
                  <c:x val="0.20766547011527695"/>
                  <c:y val="7.5119714255809086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9727-41B1-B4D0-863AE60CECDE}"/>
                </c:ext>
              </c:extLst>
            </c:dLbl>
            <c:dLbl>
              <c:idx val="3"/>
              <c:delete val="1"/>
              <c:extLst>
                <c:ext xmlns:c15="http://schemas.microsoft.com/office/drawing/2012/chart" uri="{CE6537A1-D6FC-4f65-9D91-7224C49458BB}"/>
                <c:ext xmlns:c16="http://schemas.microsoft.com/office/drawing/2014/chart" uri="{C3380CC4-5D6E-409C-BE32-E72D297353CC}">
                  <c16:uniqueId val="{00000007-9727-41B1-B4D0-863AE60CECDE}"/>
                </c:ext>
              </c:extLst>
            </c:dLbl>
            <c:dLbl>
              <c:idx val="4"/>
              <c:delete val="1"/>
              <c:extLst>
                <c:ext xmlns:c15="http://schemas.microsoft.com/office/drawing/2012/chart" uri="{CE6537A1-D6FC-4f65-9D91-7224C49458BB}"/>
                <c:ext xmlns:c16="http://schemas.microsoft.com/office/drawing/2014/chart" uri="{C3380CC4-5D6E-409C-BE32-E72D297353CC}">
                  <c16:uniqueId val="{00000009-9727-41B1-B4D0-863AE60CECDE}"/>
                </c:ext>
              </c:extLst>
            </c:dLbl>
            <c:dLbl>
              <c:idx val="5"/>
              <c:layout>
                <c:manualLayout>
                  <c:x val="-0.10417628872141231"/>
                  <c:y val="1.6094371467448191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9727-41B1-B4D0-863AE60CECDE}"/>
                </c:ext>
              </c:extLst>
            </c:dLbl>
            <c:dLbl>
              <c:idx val="6"/>
              <c:layout>
                <c:manualLayout>
                  <c:x val="0.19655083846548194"/>
                  <c:y val="4.1945936459204997E-2"/>
                </c:manualLayout>
              </c:layout>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D-9727-41B1-B4D0-863AE60CECDE}"/>
                </c:ext>
              </c:extLst>
            </c:dLbl>
            <c:spPr>
              <a:noFill/>
              <a:ln>
                <a:noFill/>
              </a:ln>
              <a:effectLst/>
            </c:spPr>
            <c:dLblPos val="bestFit"/>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'Sector Diversification '!$A$2:$A$8</c:f>
              <c:strCache>
                <c:ptCount val="7"/>
                <c:pt idx="0">
                  <c:v>MBS Passthroughs</c:v>
                </c:pt>
                <c:pt idx="1">
                  <c:v>A-Aaa Corporate Bonds</c:v>
                </c:pt>
                <c:pt idx="2">
                  <c:v>Baa Corporate Bonds</c:v>
                </c:pt>
                <c:pt idx="3">
                  <c:v>Cash Reserves</c:v>
                </c:pt>
                <c:pt idx="4">
                  <c:v>Agency Bonds</c:v>
                </c:pt>
                <c:pt idx="5">
                  <c:v>TIPS</c:v>
                </c:pt>
                <c:pt idx="6">
                  <c:v>Treasury Notes &amp; Bonds</c:v>
                </c:pt>
              </c:strCache>
            </c:strRef>
          </c:cat>
          <c:val>
            <c:numRef>
              <c:f>'Sector Diversification '!$B$2:$B$8</c:f>
              <c:numCache>
                <c:formatCode>0.0%_);\(0.0%\);0.0%_);@_)</c:formatCode>
                <c:ptCount val="7"/>
                <c:pt idx="0" formatCode="0.0%">
                  <c:v>0</c:v>
                </c:pt>
                <c:pt idx="1">
                  <c:v>0.42099999999999999</c:v>
                </c:pt>
                <c:pt idx="2">
                  <c:v>3.5999999999999997E-2</c:v>
                </c:pt>
                <c:pt idx="3" formatCode="0.0%">
                  <c:v>0</c:v>
                </c:pt>
                <c:pt idx="4" formatCode="0.0%">
                  <c:v>0</c:v>
                </c:pt>
                <c:pt idx="5">
                  <c:v>3.3000000000000002E-2</c:v>
                </c:pt>
                <c:pt idx="6">
                  <c:v>0.51</c:v>
                </c:pt>
              </c:numCache>
            </c:numRef>
          </c:val>
          <c:extLst>
            <c:ext xmlns:c16="http://schemas.microsoft.com/office/drawing/2014/chart" uri="{C3380CC4-5D6E-409C-BE32-E72D297353CC}">
              <c16:uniqueId val="{0000000E-9727-41B1-B4D0-863AE60CECDE}"/>
            </c:ext>
          </c:extLst>
        </c:ser>
        <c:dLbls>
          <c:dLblPos val="bestFit"/>
          <c:showLegendKey val="0"/>
          <c:showVal val="1"/>
          <c:showCatName val="0"/>
          <c:showSerName val="0"/>
          <c:showPercent val="0"/>
          <c:showBubbleSize val="0"/>
          <c:showLeaderLines val="1"/>
        </c:dLbls>
      </c:pie3DChart>
      <c:spPr>
        <a:solidFill>
          <a:srgbClr val="FFFFFF"/>
        </a:solidFill>
        <a:ln w="25400">
          <a:noFill/>
        </a:ln>
      </c:spPr>
    </c:plotArea>
    <c:plotVisOnly val="1"/>
    <c:dispBlanksAs val="zero"/>
    <c:showDLblsOverMax val="0"/>
  </c:chart>
  <c:spPr>
    <a:solidFill>
      <a:srgbClr val="FFFFFF"/>
    </a:solidFill>
    <a:ln w="9525">
      <a:noFill/>
    </a:ln>
  </c:spPr>
  <c:txPr>
    <a:bodyPr/>
    <a:lstStyle/>
    <a:p>
      <a:pPr>
        <a:defRPr sz="800" b="0" i="0" u="none" strike="noStrike" baseline="0">
          <a:solidFill>
            <a:srgbClr val="000000"/>
          </a:solidFill>
          <a:latin typeface="Times New Roman"/>
          <a:ea typeface="Times New Roman"/>
          <a:cs typeface="Times New Roman"/>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169921" cy="480060"/>
          </a:xfrm>
          <a:prstGeom prst="rect">
            <a:avLst/>
          </a:prstGeom>
        </p:spPr>
        <p:txBody>
          <a:bodyPr vert="horz" lIns="94168" tIns="47085" rIns="94168" bIns="47085" rtlCol="0"/>
          <a:lstStyle>
            <a:lvl1pPr algn="l">
              <a:defRPr sz="1200"/>
            </a:lvl1pPr>
          </a:lstStyle>
          <a:p>
            <a:endParaRPr lang="en-US"/>
          </a:p>
        </p:txBody>
      </p:sp>
      <p:sp>
        <p:nvSpPr>
          <p:cNvPr id="3" name="Date Placeholder 2"/>
          <p:cNvSpPr>
            <a:spLocks noGrp="1"/>
          </p:cNvSpPr>
          <p:nvPr>
            <p:ph type="dt" sz="quarter" idx="1"/>
          </p:nvPr>
        </p:nvSpPr>
        <p:spPr>
          <a:xfrm>
            <a:off x="4143592" y="3"/>
            <a:ext cx="3169921" cy="480060"/>
          </a:xfrm>
          <a:prstGeom prst="rect">
            <a:avLst/>
          </a:prstGeom>
        </p:spPr>
        <p:txBody>
          <a:bodyPr vert="horz" lIns="94168" tIns="47085" rIns="94168" bIns="47085" rtlCol="0"/>
          <a:lstStyle>
            <a:lvl1pPr algn="r">
              <a:defRPr sz="1200"/>
            </a:lvl1pPr>
          </a:lstStyle>
          <a:p>
            <a:fld id="{899FD654-3DF0-46A9-BE47-A2B8F18AE14F}" type="datetimeFigureOut">
              <a:rPr lang="en-US" smtClean="0"/>
              <a:t>3/10/2026</a:t>
            </a:fld>
            <a:endParaRPr lang="en-US"/>
          </a:p>
        </p:txBody>
      </p:sp>
      <p:sp>
        <p:nvSpPr>
          <p:cNvPr id="4" name="Footer Placeholder 3"/>
          <p:cNvSpPr>
            <a:spLocks noGrp="1"/>
          </p:cNvSpPr>
          <p:nvPr>
            <p:ph type="ftr" sz="quarter" idx="2"/>
          </p:nvPr>
        </p:nvSpPr>
        <p:spPr>
          <a:xfrm>
            <a:off x="3" y="9119477"/>
            <a:ext cx="3169921" cy="480060"/>
          </a:xfrm>
          <a:prstGeom prst="rect">
            <a:avLst/>
          </a:prstGeom>
        </p:spPr>
        <p:txBody>
          <a:bodyPr vert="horz" lIns="94168" tIns="47085" rIns="94168" bIns="47085" rtlCol="0" anchor="b"/>
          <a:lstStyle>
            <a:lvl1pPr algn="l">
              <a:defRPr sz="1200"/>
            </a:lvl1pPr>
          </a:lstStyle>
          <a:p>
            <a:endParaRPr lang="en-US"/>
          </a:p>
        </p:txBody>
      </p:sp>
      <p:sp>
        <p:nvSpPr>
          <p:cNvPr id="5" name="Slide Number Placeholder 4"/>
          <p:cNvSpPr>
            <a:spLocks noGrp="1"/>
          </p:cNvSpPr>
          <p:nvPr>
            <p:ph type="sldNum" sz="quarter" idx="3"/>
          </p:nvPr>
        </p:nvSpPr>
        <p:spPr>
          <a:xfrm>
            <a:off x="4143592" y="9119477"/>
            <a:ext cx="3169921" cy="480060"/>
          </a:xfrm>
          <a:prstGeom prst="rect">
            <a:avLst/>
          </a:prstGeom>
        </p:spPr>
        <p:txBody>
          <a:bodyPr vert="horz" lIns="94168" tIns="47085" rIns="94168" bIns="47085" rtlCol="0" anchor="b"/>
          <a:lstStyle>
            <a:lvl1pPr algn="r">
              <a:defRPr sz="1200"/>
            </a:lvl1pPr>
          </a:lstStyle>
          <a:p>
            <a:fld id="{C7CDAA1C-2BA0-4DE4-9FF0-B17F416FF6A1}" type="slidenum">
              <a:rPr lang="en-US" smtClean="0"/>
              <a:t>‹#›</a:t>
            </a:fld>
            <a:endParaRPr lang="en-US"/>
          </a:p>
        </p:txBody>
      </p:sp>
    </p:spTree>
    <p:extLst>
      <p:ext uri="{BB962C8B-B14F-4D97-AF65-F5344CB8AC3E}">
        <p14:creationId xmlns:p14="http://schemas.microsoft.com/office/powerpoint/2010/main" val="1285053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169921" cy="480060"/>
          </a:xfrm>
          <a:prstGeom prst="rect">
            <a:avLst/>
          </a:prstGeom>
        </p:spPr>
        <p:txBody>
          <a:bodyPr vert="horz" lIns="94168" tIns="47085" rIns="94168" bIns="47085" rtlCol="0"/>
          <a:lstStyle>
            <a:lvl1pPr algn="l">
              <a:defRPr sz="1200"/>
            </a:lvl1pPr>
          </a:lstStyle>
          <a:p>
            <a:endParaRPr lang="en-US"/>
          </a:p>
        </p:txBody>
      </p:sp>
      <p:sp>
        <p:nvSpPr>
          <p:cNvPr id="3" name="Date Placeholder 2"/>
          <p:cNvSpPr>
            <a:spLocks noGrp="1"/>
          </p:cNvSpPr>
          <p:nvPr>
            <p:ph type="dt" idx="1"/>
          </p:nvPr>
        </p:nvSpPr>
        <p:spPr>
          <a:xfrm>
            <a:off x="4143592" y="3"/>
            <a:ext cx="3169921" cy="480060"/>
          </a:xfrm>
          <a:prstGeom prst="rect">
            <a:avLst/>
          </a:prstGeom>
        </p:spPr>
        <p:txBody>
          <a:bodyPr vert="horz" lIns="94168" tIns="47085" rIns="94168" bIns="47085" rtlCol="0"/>
          <a:lstStyle>
            <a:lvl1pPr algn="r">
              <a:defRPr sz="1200"/>
            </a:lvl1pPr>
          </a:lstStyle>
          <a:p>
            <a:fld id="{E5E2EC6A-4C28-4E59-BA4B-F28F49B0418B}" type="datetimeFigureOut">
              <a:rPr lang="en-US" smtClean="0"/>
              <a:t>3/10/2026</a:t>
            </a:fld>
            <a:endParaRPr lang="en-US"/>
          </a:p>
        </p:txBody>
      </p:sp>
      <p:sp>
        <p:nvSpPr>
          <p:cNvPr id="4" name="Slide Image Placeholder 3"/>
          <p:cNvSpPr>
            <a:spLocks noGrp="1" noRot="1" noChangeAspect="1"/>
          </p:cNvSpPr>
          <p:nvPr>
            <p:ph type="sldImg" idx="2"/>
          </p:nvPr>
        </p:nvSpPr>
        <p:spPr>
          <a:xfrm>
            <a:off x="2266950" y="722313"/>
            <a:ext cx="2782888" cy="3600450"/>
          </a:xfrm>
          <a:prstGeom prst="rect">
            <a:avLst/>
          </a:prstGeom>
          <a:noFill/>
          <a:ln w="12700">
            <a:solidFill>
              <a:prstClr val="black"/>
            </a:solidFill>
          </a:ln>
        </p:spPr>
        <p:txBody>
          <a:bodyPr vert="horz" lIns="94168" tIns="47085" rIns="94168" bIns="47085" rtlCol="0" anchor="ctr"/>
          <a:lstStyle/>
          <a:p>
            <a:endParaRPr lang="en-US"/>
          </a:p>
        </p:txBody>
      </p:sp>
      <p:sp>
        <p:nvSpPr>
          <p:cNvPr id="5" name="Notes Placeholder 4"/>
          <p:cNvSpPr>
            <a:spLocks noGrp="1"/>
          </p:cNvSpPr>
          <p:nvPr>
            <p:ph type="body" sz="quarter" idx="3"/>
          </p:nvPr>
        </p:nvSpPr>
        <p:spPr>
          <a:xfrm>
            <a:off x="731520" y="4560572"/>
            <a:ext cx="5852160" cy="4320540"/>
          </a:xfrm>
          <a:prstGeom prst="rect">
            <a:avLst/>
          </a:prstGeom>
        </p:spPr>
        <p:txBody>
          <a:bodyPr vert="horz" lIns="94168" tIns="47085" rIns="94168" bIns="4708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9119477"/>
            <a:ext cx="3169921" cy="480060"/>
          </a:xfrm>
          <a:prstGeom prst="rect">
            <a:avLst/>
          </a:prstGeom>
        </p:spPr>
        <p:txBody>
          <a:bodyPr vert="horz" lIns="94168" tIns="47085" rIns="94168" bIns="47085" rtlCol="0" anchor="b"/>
          <a:lstStyle>
            <a:lvl1pPr algn="l">
              <a:defRPr sz="1200"/>
            </a:lvl1pPr>
          </a:lstStyle>
          <a:p>
            <a:endParaRPr lang="en-US"/>
          </a:p>
        </p:txBody>
      </p:sp>
      <p:sp>
        <p:nvSpPr>
          <p:cNvPr id="7" name="Slide Number Placeholder 6"/>
          <p:cNvSpPr>
            <a:spLocks noGrp="1"/>
          </p:cNvSpPr>
          <p:nvPr>
            <p:ph type="sldNum" sz="quarter" idx="5"/>
          </p:nvPr>
        </p:nvSpPr>
        <p:spPr>
          <a:xfrm>
            <a:off x="4143592" y="9119477"/>
            <a:ext cx="3169921" cy="480060"/>
          </a:xfrm>
          <a:prstGeom prst="rect">
            <a:avLst/>
          </a:prstGeom>
        </p:spPr>
        <p:txBody>
          <a:bodyPr vert="horz" lIns="94168" tIns="47085" rIns="94168" bIns="47085" rtlCol="0" anchor="b"/>
          <a:lstStyle>
            <a:lvl1pPr algn="r">
              <a:defRPr sz="1200"/>
            </a:lvl1pPr>
          </a:lstStyle>
          <a:p>
            <a:fld id="{5A2301AE-5B5C-4D7A-BE15-D123E97D6F30}" type="slidenum">
              <a:rPr lang="en-US" smtClean="0"/>
              <a:t>‹#›</a:t>
            </a:fld>
            <a:endParaRPr lang="en-US"/>
          </a:p>
        </p:txBody>
      </p:sp>
    </p:spTree>
    <p:extLst>
      <p:ext uri="{BB962C8B-B14F-4D97-AF65-F5344CB8AC3E}">
        <p14:creationId xmlns:p14="http://schemas.microsoft.com/office/powerpoint/2010/main" val="2792088621"/>
      </p:ext>
    </p:extLst>
  </p:cSld>
  <p:clrMap bg1="lt1" tx1="dk1" bg2="lt2" tx2="dk2" accent1="accent1" accent2="accent2" accent3="accent3" accent4="accent4" accent5="accent5" accent6="accent6" hlink="hlink" folHlink="folHlink"/>
  <p:notesStyle>
    <a:lvl1pPr marL="0" algn="l" defTabSz="967871" rtl="0" eaLnBrk="1" latinLnBrk="0" hangingPunct="1">
      <a:defRPr sz="1200" kern="1200">
        <a:solidFill>
          <a:schemeClr val="tx1"/>
        </a:solidFill>
        <a:latin typeface="+mn-lt"/>
        <a:ea typeface="+mn-ea"/>
        <a:cs typeface="+mn-cs"/>
      </a:defRPr>
    </a:lvl1pPr>
    <a:lvl2pPr marL="483935" algn="l" defTabSz="967871" rtl="0" eaLnBrk="1" latinLnBrk="0" hangingPunct="1">
      <a:defRPr sz="1200" kern="1200">
        <a:solidFill>
          <a:schemeClr val="tx1"/>
        </a:solidFill>
        <a:latin typeface="+mn-lt"/>
        <a:ea typeface="+mn-ea"/>
        <a:cs typeface="+mn-cs"/>
      </a:defRPr>
    </a:lvl2pPr>
    <a:lvl3pPr marL="967871" algn="l" defTabSz="967871" rtl="0" eaLnBrk="1" latinLnBrk="0" hangingPunct="1">
      <a:defRPr sz="1200" kern="1200">
        <a:solidFill>
          <a:schemeClr val="tx1"/>
        </a:solidFill>
        <a:latin typeface="+mn-lt"/>
        <a:ea typeface="+mn-ea"/>
        <a:cs typeface="+mn-cs"/>
      </a:defRPr>
    </a:lvl3pPr>
    <a:lvl4pPr marL="1451806" algn="l" defTabSz="967871" rtl="0" eaLnBrk="1" latinLnBrk="0" hangingPunct="1">
      <a:defRPr sz="1200" kern="1200">
        <a:solidFill>
          <a:schemeClr val="tx1"/>
        </a:solidFill>
        <a:latin typeface="+mn-lt"/>
        <a:ea typeface="+mn-ea"/>
        <a:cs typeface="+mn-cs"/>
      </a:defRPr>
    </a:lvl4pPr>
    <a:lvl5pPr marL="1935741" algn="l" defTabSz="967871" rtl="0" eaLnBrk="1" latinLnBrk="0" hangingPunct="1">
      <a:defRPr sz="1200" kern="1200">
        <a:solidFill>
          <a:schemeClr val="tx1"/>
        </a:solidFill>
        <a:latin typeface="+mn-lt"/>
        <a:ea typeface="+mn-ea"/>
        <a:cs typeface="+mn-cs"/>
      </a:defRPr>
    </a:lvl5pPr>
    <a:lvl6pPr marL="2419676" algn="l" defTabSz="967871" rtl="0" eaLnBrk="1" latinLnBrk="0" hangingPunct="1">
      <a:defRPr sz="1200" kern="1200">
        <a:solidFill>
          <a:schemeClr val="tx1"/>
        </a:solidFill>
        <a:latin typeface="+mn-lt"/>
        <a:ea typeface="+mn-ea"/>
        <a:cs typeface="+mn-cs"/>
      </a:defRPr>
    </a:lvl6pPr>
    <a:lvl7pPr marL="2903612" algn="l" defTabSz="967871" rtl="0" eaLnBrk="1" latinLnBrk="0" hangingPunct="1">
      <a:defRPr sz="1200" kern="1200">
        <a:solidFill>
          <a:schemeClr val="tx1"/>
        </a:solidFill>
        <a:latin typeface="+mn-lt"/>
        <a:ea typeface="+mn-ea"/>
        <a:cs typeface="+mn-cs"/>
      </a:defRPr>
    </a:lvl7pPr>
    <a:lvl8pPr marL="3387547" algn="l" defTabSz="967871" rtl="0" eaLnBrk="1" latinLnBrk="0" hangingPunct="1">
      <a:defRPr sz="1200" kern="1200">
        <a:solidFill>
          <a:schemeClr val="tx1"/>
        </a:solidFill>
        <a:latin typeface="+mn-lt"/>
        <a:ea typeface="+mn-ea"/>
        <a:cs typeface="+mn-cs"/>
      </a:defRPr>
    </a:lvl8pPr>
    <a:lvl9pPr marL="3871482" algn="l" defTabSz="96787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66950" y="722313"/>
            <a:ext cx="2782888" cy="36004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2301AE-5B5C-4D7A-BE15-D123E97D6F30}" type="slidenum">
              <a:rPr lang="en-US" smtClean="0"/>
              <a:t>1</a:t>
            </a:fld>
            <a:endParaRPr lang="en-US"/>
          </a:p>
        </p:txBody>
      </p:sp>
    </p:spTree>
    <p:extLst>
      <p:ext uri="{BB962C8B-B14F-4D97-AF65-F5344CB8AC3E}">
        <p14:creationId xmlns:p14="http://schemas.microsoft.com/office/powerpoint/2010/main" val="23546601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Date Placeholder 3"/>
          <p:cNvSpPr>
            <a:spLocks noGrp="1"/>
          </p:cNvSpPr>
          <p:nvPr>
            <p:ph type="dt" sz="half" idx="2"/>
          </p:nvPr>
        </p:nvSpPr>
        <p:spPr>
          <a:xfrm>
            <a:off x="388620" y="9407053"/>
            <a:ext cx="4533900" cy="534353"/>
          </a:xfrm>
          <a:prstGeom prst="rect">
            <a:avLst/>
          </a:prstGeom>
        </p:spPr>
        <p:txBody>
          <a:bodyPr vert="horz" lIns="96787" tIns="48393" rIns="96787" bIns="48393" rtlCol="0" anchor="ctr"/>
          <a:lstStyle>
            <a:lvl1pPr algn="l">
              <a:defRPr sz="1100" b="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marR="67213" eaLnBrk="0" fontAlgn="base" hangingPunct="0">
              <a:spcBef>
                <a:spcPct val="0"/>
              </a:spcBef>
              <a:spcAft>
                <a:spcPct val="0"/>
              </a:spcAft>
            </a:pPr>
            <a:r>
              <a:rPr lang="en-US" altLang="en-US" dirty="0">
                <a:solidFill>
                  <a:srgbClr val="969696"/>
                </a:solidFill>
              </a:rPr>
              <a:t>SKBA Capital Management, LLC           www.skba.com</a:t>
            </a:r>
            <a:endParaRPr lang="en-US" altLang="en-US" dirty="0">
              <a:solidFill>
                <a:schemeClr val="tx1"/>
              </a:solidFill>
            </a:endParaRPr>
          </a:p>
        </p:txBody>
      </p:sp>
      <p:sp>
        <p:nvSpPr>
          <p:cNvPr id="11" name="Date Placeholder 3"/>
          <p:cNvSpPr txBox="1">
            <a:spLocks/>
          </p:cNvSpPr>
          <p:nvPr userDrawn="1"/>
        </p:nvSpPr>
        <p:spPr>
          <a:xfrm>
            <a:off x="5181604" y="9440232"/>
            <a:ext cx="2418079" cy="534353"/>
          </a:xfrm>
          <a:prstGeom prst="rect">
            <a:avLst/>
          </a:prstGeom>
        </p:spPr>
        <p:txBody>
          <a:bodyPr vert="horz" lIns="96787" tIns="48393" rIns="96787" bIns="48393"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900" b="0" i="0" u="none" strike="noStrike" kern="1200" baseline="0" dirty="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rPr>
              <a:t>For more information, please contact: info@skba.com or call 800.969.7852</a:t>
            </a:r>
            <a:endParaRPr lang="en-US" altLang="en-US" sz="9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2" name="Rectangle 11"/>
          <p:cNvSpPr/>
          <p:nvPr userDrawn="1"/>
        </p:nvSpPr>
        <p:spPr>
          <a:xfrm>
            <a:off x="5027951" y="9484725"/>
            <a:ext cx="78473" cy="401296"/>
          </a:xfrm>
          <a:prstGeom prst="rect">
            <a:avLst/>
          </a:prstGeom>
          <a:solidFill>
            <a:srgbClr val="7E9291"/>
          </a:solidFill>
          <a:ln>
            <a:noFill/>
          </a:ln>
          <a:effectLst/>
        </p:spPr>
        <p:style>
          <a:lnRef idx="1">
            <a:schemeClr val="accent1"/>
          </a:lnRef>
          <a:fillRef idx="3">
            <a:schemeClr val="accent1"/>
          </a:fillRef>
          <a:effectRef idx="2">
            <a:schemeClr val="accent1"/>
          </a:effectRef>
          <a:fontRef idx="minor">
            <a:schemeClr val="lt1"/>
          </a:fontRef>
        </p:style>
        <p:txBody>
          <a:bodyPr lIns="96787" tIns="48393" rIns="96787" bIns="48393" rtlCol="0" anchor="ctr"/>
          <a:lstStyle/>
          <a:p>
            <a:pPr algn="ctr"/>
            <a:endParaRPr lang="en-US" dirty="0"/>
          </a:p>
        </p:txBody>
      </p:sp>
      <p:sp>
        <p:nvSpPr>
          <p:cNvPr id="13" name="Content Placeholder 9"/>
          <p:cNvSpPr>
            <a:spLocks noGrp="1"/>
          </p:cNvSpPr>
          <p:nvPr>
            <p:ph sz="quarter" idx="16"/>
          </p:nvPr>
        </p:nvSpPr>
        <p:spPr>
          <a:xfrm>
            <a:off x="3281680" y="2514604"/>
            <a:ext cx="4404360" cy="2179319"/>
          </a:xfrm>
        </p:spPr>
        <p:txBody>
          <a:bodyPr/>
          <a:lstStyle>
            <a:lvl1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1pPr>
            <a:lvl2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2pPr>
            <a:lvl3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3pPr>
            <a:lvl4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4pPr>
            <a:lvl5pPr>
              <a:lnSpc>
                <a:spcPct val="100000"/>
              </a:lnSpc>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9"/>
          <p:cNvSpPr>
            <a:spLocks noGrp="1"/>
          </p:cNvSpPr>
          <p:nvPr>
            <p:ph sz="quarter" idx="17"/>
          </p:nvPr>
        </p:nvSpPr>
        <p:spPr>
          <a:xfrm>
            <a:off x="3282696" y="7711440"/>
            <a:ext cx="4403344" cy="1592580"/>
          </a:xfrm>
        </p:spPr>
        <p:txBody>
          <a:bodyPr/>
          <a:lstStyle>
            <a:lvl1pPr marL="247009" indent="-245328">
              <a:lnSpc>
                <a:spcPct val="100000"/>
              </a:lnSpc>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lgn="l" defTabSz="967871" rtl="0" eaLnBrk="1" latinLnBrk="0" hangingPunct="1">
              <a:lnSpc>
                <a:spcPct val="100000"/>
              </a:lnSpc>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lgn="l" defTabSz="967871" rtl="0" eaLnBrk="1" latinLnBrk="0" hangingPunct="1">
              <a:lnSpc>
                <a:spcPct val="100000"/>
              </a:lnSpc>
              <a:defRPr lang="en-US" sz="1200" kern="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16" name="Content Placeholder 9"/>
          <p:cNvSpPr>
            <a:spLocks noGrp="1"/>
          </p:cNvSpPr>
          <p:nvPr>
            <p:ph sz="quarter" idx="18"/>
          </p:nvPr>
        </p:nvSpPr>
        <p:spPr>
          <a:xfrm>
            <a:off x="3282695" y="4777740"/>
            <a:ext cx="4403345" cy="2849880"/>
          </a:xfrm>
        </p:spPr>
        <p:txBody>
          <a:bodyPr>
            <a:normAutofit/>
          </a:bodyPr>
          <a:lstStyle>
            <a:lvl1pPr marL="247009" indent="-245328" algn="l" defTabSz="967871" rtl="0" eaLnBrk="1" latinLnBrk="0" hangingPunct="1">
              <a:lnSpc>
                <a:spcPct val="100000"/>
              </a:lnSpc>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lgn="l" defTabSz="967871" rtl="0" eaLnBrk="1" latinLnBrk="0" hangingPunct="1">
              <a:lnSpc>
                <a:spcPct val="100000"/>
              </a:lnSpc>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lgn="l" defTabSz="967871" rtl="0" eaLnBrk="1" latinLnBrk="0" hangingPunct="1">
              <a:lnSpc>
                <a:spcPct val="100000"/>
              </a:lnSpc>
              <a:defRPr lang="en-US" sz="1200" kern="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20" name="Content Placeholder 9"/>
          <p:cNvSpPr>
            <a:spLocks noGrp="1"/>
          </p:cNvSpPr>
          <p:nvPr>
            <p:ph sz="quarter" idx="20"/>
          </p:nvPr>
        </p:nvSpPr>
        <p:spPr>
          <a:xfrm>
            <a:off x="86360" y="2743201"/>
            <a:ext cx="3114040" cy="6560823"/>
          </a:xfrm>
        </p:spPr>
        <p:txBody>
          <a:bodyPr>
            <a:normAutofit/>
          </a:bodyPr>
          <a:lstStyle>
            <a:lvl1pPr marL="247009" indent="-245328" algn="l" defTabSz="967871" rtl="0" eaLnBrk="1" latinLnBrk="0" hangingPunct="1">
              <a:lnSpc>
                <a:spcPct val="100000"/>
              </a:lnSpc>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lgn="l" defTabSz="967871" rtl="0" eaLnBrk="1" latinLnBrk="0" hangingPunct="1">
              <a:lnSpc>
                <a:spcPct val="100000"/>
              </a:lnSpc>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lgn="l" defTabSz="967871" rtl="0" eaLnBrk="1" latinLnBrk="0" hangingPunct="1">
              <a:lnSpc>
                <a:spcPct val="100000"/>
              </a:lnSpc>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lgn="l" defTabSz="967871" rtl="0" eaLnBrk="1" latinLnBrk="0" hangingPunct="1">
              <a:lnSpc>
                <a:spcPct val="100000"/>
              </a:lnSpc>
              <a:defRPr lang="en-US" sz="1200" kern="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23" name="Content Placeholder 9"/>
          <p:cNvSpPr>
            <a:spLocks noGrp="1"/>
          </p:cNvSpPr>
          <p:nvPr>
            <p:ph sz="quarter" idx="21"/>
          </p:nvPr>
        </p:nvSpPr>
        <p:spPr>
          <a:xfrm>
            <a:off x="3281680" y="167640"/>
            <a:ext cx="4404360" cy="2263140"/>
          </a:xfrm>
        </p:spPr>
        <p:txBody>
          <a:bodyPr/>
          <a:lstStyle>
            <a:lvl1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1pPr>
            <a:lvl2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2pPr>
            <a:lvl3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3pPr>
            <a:lvl4pPr>
              <a:lnSpc>
                <a:spcPct val="100000"/>
              </a:lnSpc>
              <a:spcAft>
                <a:spcPts val="423"/>
              </a:spcAft>
              <a:defRPr>
                <a:latin typeface="Segoe UI" panose="020B0502040204020203" pitchFamily="34" charset="0"/>
                <a:ea typeface="Segoe UI" panose="020B0502040204020203" pitchFamily="34" charset="0"/>
                <a:cs typeface="Segoe UI" panose="020B0502040204020203" pitchFamily="34" charset="0"/>
              </a:defRPr>
            </a:lvl4pPr>
            <a:lvl5pPr>
              <a:lnSpc>
                <a:spcPct val="100000"/>
              </a:lnSpc>
              <a:defRPr>
                <a:latin typeface="Segoe UI" panose="020B0502040204020203" pitchFamily="34" charset="0"/>
                <a:ea typeface="Segoe UI" panose="020B0502040204020203" pitchFamily="34" charset="0"/>
                <a:cs typeface="Segoe UI" panose="020B05020402040202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1"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l="-1270" r="1227"/>
          <a:stretch/>
        </p:blipFill>
        <p:spPr bwMode="auto">
          <a:xfrm>
            <a:off x="-76200" y="2"/>
            <a:ext cx="3345493" cy="2366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7" name="Group 16"/>
          <p:cNvGrpSpPr/>
          <p:nvPr userDrawn="1"/>
        </p:nvGrpSpPr>
        <p:grpSpPr>
          <a:xfrm>
            <a:off x="167640" y="260872"/>
            <a:ext cx="1813560" cy="679682"/>
            <a:chOff x="167640" y="260872"/>
            <a:chExt cx="1813560" cy="679682"/>
          </a:xfrm>
        </p:grpSpPr>
        <p:grpSp>
          <p:nvGrpSpPr>
            <p:cNvPr id="18" name="Group 17"/>
            <p:cNvGrpSpPr>
              <a:grpSpLocks noChangeAspect="1"/>
            </p:cNvGrpSpPr>
            <p:nvPr userDrawn="1"/>
          </p:nvGrpSpPr>
          <p:grpSpPr>
            <a:xfrm>
              <a:off x="167640" y="260872"/>
              <a:ext cx="1813560" cy="679682"/>
              <a:chOff x="5012" y="423769"/>
              <a:chExt cx="2628269" cy="985018"/>
            </a:xfrm>
          </p:grpSpPr>
          <p:sp>
            <p:nvSpPr>
              <p:cNvPr id="22" name="Text Box 12"/>
              <p:cNvSpPr txBox="1">
                <a:spLocks noChangeArrowheads="1" noChangeShapeType="1"/>
              </p:cNvSpPr>
              <p:nvPr userDrawn="1"/>
            </p:nvSpPr>
            <p:spPr bwMode="auto">
              <a:xfrm>
                <a:off x="355632" y="638814"/>
                <a:ext cx="2104273" cy="6122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700" b="1" i="0" u="none" strike="noStrike" cap="none" spc="300" normalizeH="0" baseline="0" dirty="0">
                    <a:ln>
                      <a:noFill/>
                    </a:ln>
                    <a:solidFill>
                      <a:srgbClr val="F8F8F8"/>
                    </a:solidFill>
                    <a:effectLst/>
                    <a:latin typeface="Garamond" pitchFamily="18" charset="0"/>
                    <a:cs typeface="Arial" pitchFamily="34" charset="0"/>
                  </a:rPr>
                  <a:t>SKBA</a:t>
                </a:r>
              </a:p>
            </p:txBody>
          </p:sp>
          <p:pic>
            <p:nvPicPr>
              <p:cNvPr id="24" name="Picture 23" descr="logo4"/>
              <p:cNvPicPr>
                <a:picLocks noChangeAspect="1" noChangeArrowheads="1"/>
              </p:cNvPicPr>
              <p:nvPr userDrawn="1"/>
            </p:nvPicPr>
            <p:blipFill>
              <a:blip r:embed="rId3" cstate="print">
                <a:duotone>
                  <a:schemeClr val="bg2">
                    <a:shade val="45000"/>
                    <a:satMod val="135000"/>
                  </a:schemeClr>
                  <a:prstClr val="white"/>
                </a:duotone>
                <a:extLst>
                  <a:ext uri="{BEBA8EAE-BF5A-486C-A8C5-ECC9F3942E4B}">
                    <a14:imgProps xmlns:a14="http://schemas.microsoft.com/office/drawing/2010/main">
                      <a14:imgLayer r:embed="rId4">
                        <a14:imgEffect>
                          <a14:sharpenSoften amount="50000"/>
                        </a14:imgEffect>
                        <a14:imgEffect>
                          <a14:brightnessContrast contrast="28000"/>
                        </a14:imgEffect>
                      </a14:imgLayer>
                    </a14:imgProps>
                  </a:ext>
                  <a:ext uri="{28A0092B-C50C-407E-A947-70E740481C1C}">
                    <a14:useLocalDpi xmlns:a14="http://schemas.microsoft.com/office/drawing/2010/main" val="0"/>
                  </a:ext>
                </a:extLst>
              </a:blip>
              <a:srcRect/>
              <a:stretch>
                <a:fillRect/>
              </a:stretch>
            </p:blipFill>
            <p:spPr bwMode="auto">
              <a:xfrm>
                <a:off x="5012" y="423769"/>
                <a:ext cx="337646" cy="88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9" name="TextBox 28"/>
              <p:cNvSpPr txBox="1"/>
              <p:nvPr userDrawn="1"/>
            </p:nvSpPr>
            <p:spPr>
              <a:xfrm>
                <a:off x="266694" y="1118861"/>
                <a:ext cx="2366587" cy="28992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700" b="1" i="0" u="none" strike="noStrike" cap="none" normalizeH="0" baseline="0" dirty="0">
                    <a:ln>
                      <a:noFill/>
                    </a:ln>
                    <a:solidFill>
                      <a:srgbClr val="F8F8F8"/>
                    </a:solidFill>
                    <a:effectLst/>
                    <a:latin typeface="Garamond" pitchFamily="18" charset="0"/>
                    <a:cs typeface="Arial" pitchFamily="34" charset="0"/>
                  </a:rPr>
                  <a:t>Capital Management, LLC</a:t>
                </a:r>
                <a:endParaRPr kumimoji="0" lang="en-US" altLang="en-US" sz="700" b="0" i="0" u="none" strike="noStrike" cap="none" normalizeH="0" baseline="0" dirty="0">
                  <a:ln>
                    <a:noFill/>
                  </a:ln>
                  <a:solidFill>
                    <a:srgbClr val="F8F8F8"/>
                  </a:solidFill>
                  <a:effectLst/>
                  <a:latin typeface="Arial" pitchFamily="34" charset="0"/>
                  <a:cs typeface="Arial" pitchFamily="34" charset="0"/>
                </a:endParaRPr>
              </a:p>
            </p:txBody>
          </p:sp>
        </p:grpSp>
        <p:cxnSp>
          <p:nvCxnSpPr>
            <p:cNvPr id="19" name="Straight Connector 18"/>
            <p:cNvCxnSpPr/>
            <p:nvPr userDrawn="1"/>
          </p:nvCxnSpPr>
          <p:spPr>
            <a:xfrm>
              <a:off x="445135" y="784225"/>
              <a:ext cx="1005840" cy="0"/>
            </a:xfrm>
            <a:prstGeom prst="line">
              <a:avLst/>
            </a:prstGeom>
            <a:ln>
              <a:solidFill>
                <a:srgbClr val="F8F8F8"/>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20553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323850" y="5588003"/>
            <a:ext cx="7189469" cy="2200274"/>
          </a:xfrm>
          <a:prstGeom prst="rect">
            <a:avLst/>
          </a:prstGeom>
        </p:spPr>
        <p:txBody>
          <a:bodyPr anchor="t"/>
          <a:lstStyle>
            <a:lvl1pPr marL="480575" indent="0">
              <a:buNone/>
              <a:defRPr sz="2100" baseline="0">
                <a:solidFill>
                  <a:schemeClr val="tx1">
                    <a:tint val="75000"/>
                  </a:schemeClr>
                </a:solidFill>
              </a:defRPr>
            </a:lvl1pPr>
            <a:lvl2pPr marL="483935" indent="0">
              <a:buNone/>
              <a:defRPr sz="2000">
                <a:solidFill>
                  <a:schemeClr val="tx1">
                    <a:tint val="75000"/>
                  </a:schemeClr>
                </a:solidFill>
              </a:defRPr>
            </a:lvl2pPr>
            <a:lvl3pPr marL="967871" indent="0">
              <a:buNone/>
              <a:defRPr sz="1700">
                <a:solidFill>
                  <a:schemeClr val="tx1">
                    <a:tint val="75000"/>
                  </a:schemeClr>
                </a:solidFill>
              </a:defRPr>
            </a:lvl3pPr>
            <a:lvl4pPr marL="1451806" indent="0">
              <a:buNone/>
              <a:defRPr sz="1400">
                <a:solidFill>
                  <a:schemeClr val="tx1">
                    <a:tint val="75000"/>
                  </a:schemeClr>
                </a:solidFill>
              </a:defRPr>
            </a:lvl4pPr>
            <a:lvl5pPr marL="1935741" indent="0">
              <a:buNone/>
              <a:defRPr sz="1400">
                <a:solidFill>
                  <a:schemeClr val="tx1">
                    <a:tint val="75000"/>
                  </a:schemeClr>
                </a:solidFill>
              </a:defRPr>
            </a:lvl5pPr>
            <a:lvl6pPr marL="2419676" indent="0">
              <a:buNone/>
              <a:defRPr sz="1400">
                <a:solidFill>
                  <a:schemeClr val="tx1">
                    <a:tint val="75000"/>
                  </a:schemeClr>
                </a:solidFill>
              </a:defRPr>
            </a:lvl6pPr>
            <a:lvl7pPr marL="2903612" indent="0">
              <a:buNone/>
              <a:defRPr sz="1400">
                <a:solidFill>
                  <a:schemeClr val="tx1">
                    <a:tint val="75000"/>
                  </a:schemeClr>
                </a:solidFill>
              </a:defRPr>
            </a:lvl7pPr>
            <a:lvl8pPr marL="3387547" indent="0">
              <a:buNone/>
              <a:defRPr sz="1400">
                <a:solidFill>
                  <a:schemeClr val="tx1">
                    <a:tint val="75000"/>
                  </a:schemeClr>
                </a:solidFill>
              </a:defRPr>
            </a:lvl8pPr>
            <a:lvl9pPr marL="3871482" indent="0">
              <a:buNone/>
              <a:defRPr sz="1400">
                <a:solidFill>
                  <a:schemeClr val="tx1">
                    <a:tint val="75000"/>
                  </a:schemeClr>
                </a:solidFill>
              </a:defRPr>
            </a:lvl9pPr>
          </a:lstStyle>
          <a:p>
            <a:pPr lvl="0"/>
            <a:r>
              <a:rPr lang="en-US" dirty="0"/>
              <a:t>Section subhead (Helvetica </a:t>
            </a:r>
            <a:r>
              <a:rPr lang="en-US" dirty="0" err="1"/>
              <a:t>Neue</a:t>
            </a:r>
            <a:r>
              <a:rPr lang="en-US" dirty="0"/>
              <a:t> Light, 20 </a:t>
            </a:r>
            <a:r>
              <a:rPr lang="en-US" dirty="0" err="1"/>
              <a:t>pt</a:t>
            </a:r>
            <a:r>
              <a:rPr lang="en-US" dirty="0"/>
              <a:t>, R53 G54 B52 at 80%)</a:t>
            </a:r>
          </a:p>
        </p:txBody>
      </p:sp>
      <p:sp>
        <p:nvSpPr>
          <p:cNvPr id="10" name="Title 9"/>
          <p:cNvSpPr>
            <a:spLocks noGrp="1"/>
          </p:cNvSpPr>
          <p:nvPr>
            <p:ph type="title" hasCustomPrompt="1"/>
          </p:nvPr>
        </p:nvSpPr>
        <p:spPr>
          <a:xfrm>
            <a:off x="0" y="4449220"/>
            <a:ext cx="7498903" cy="1159967"/>
          </a:xfrm>
        </p:spPr>
        <p:txBody>
          <a:bodyPr>
            <a:normAutofit/>
          </a:bodyPr>
          <a:lstStyle>
            <a:lvl1pPr marL="539386" indent="0">
              <a:buNone/>
              <a:defRPr sz="3800">
                <a:solidFill>
                  <a:srgbClr val="7E9291"/>
                </a:solidFill>
              </a:defRPr>
            </a:lvl1pPr>
          </a:lstStyle>
          <a:p>
            <a:r>
              <a:rPr lang="en-US" dirty="0"/>
              <a:t>Section Head (</a:t>
            </a:r>
            <a:r>
              <a:rPr lang="en-US" dirty="0" err="1"/>
              <a:t>Titillium</a:t>
            </a:r>
            <a:r>
              <a:rPr lang="en-US" dirty="0"/>
              <a:t>, 36 </a:t>
            </a:r>
            <a:r>
              <a:rPr lang="en-US" dirty="0" err="1"/>
              <a:t>pt</a:t>
            </a:r>
            <a:r>
              <a:rPr lang="en-US" dirty="0"/>
              <a:t>)</a:t>
            </a:r>
          </a:p>
        </p:txBody>
      </p:sp>
      <p:sp>
        <p:nvSpPr>
          <p:cNvPr id="11" name="Date Placeholder 3"/>
          <p:cNvSpPr>
            <a:spLocks noGrp="1"/>
          </p:cNvSpPr>
          <p:nvPr>
            <p:ph type="dt" sz="half" idx="2"/>
          </p:nvPr>
        </p:nvSpPr>
        <p:spPr>
          <a:xfrm>
            <a:off x="388620" y="9404608"/>
            <a:ext cx="4533900" cy="534353"/>
          </a:xfrm>
          <a:prstGeom prst="rect">
            <a:avLst/>
          </a:prstGeom>
        </p:spPr>
        <p:txBody>
          <a:bodyPr vert="horz" lIns="96787" tIns="48393" rIns="96787" bIns="48393" rtlCol="0" anchor="ctr"/>
          <a:lstStyle>
            <a:lvl1pPr algn="l">
              <a:defRPr sz="1100" b="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marR="67213" eaLnBrk="0" fontAlgn="base" hangingPunct="0">
              <a:spcBef>
                <a:spcPct val="0"/>
              </a:spcBef>
              <a:spcAft>
                <a:spcPct val="0"/>
              </a:spcAft>
            </a:pPr>
            <a:r>
              <a:rPr lang="en-US" altLang="en-US" dirty="0">
                <a:solidFill>
                  <a:srgbClr val="969696"/>
                </a:solidFill>
              </a:rPr>
              <a:t>SKBA Capital Management, LLC           www.skba.com</a:t>
            </a:r>
            <a:endParaRPr lang="en-US" altLang="en-US" dirty="0">
              <a:solidFill>
                <a:schemeClr val="tx1"/>
              </a:solidFill>
            </a:endParaRPr>
          </a:p>
        </p:txBody>
      </p:sp>
    </p:spTree>
    <p:extLst>
      <p:ext uri="{BB962C8B-B14F-4D97-AF65-F5344CB8AC3E}">
        <p14:creationId xmlns:p14="http://schemas.microsoft.com/office/powerpoint/2010/main" val="176778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9"/>
          <p:cNvSpPr>
            <a:spLocks noGrp="1"/>
          </p:cNvSpPr>
          <p:nvPr>
            <p:ph sz="quarter" idx="16"/>
          </p:nvPr>
        </p:nvSpPr>
        <p:spPr>
          <a:xfrm>
            <a:off x="3972560" y="701040"/>
            <a:ext cx="3713480" cy="4023360"/>
          </a:xfrm>
        </p:spPr>
        <p:txBody>
          <a:bodyPr/>
          <a:lstStyle>
            <a:lvl1pPr marL="247009" indent="-245328">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8" name="Date Placeholder 3"/>
          <p:cNvSpPr>
            <a:spLocks noGrp="1"/>
          </p:cNvSpPr>
          <p:nvPr>
            <p:ph type="dt" sz="half" idx="2"/>
          </p:nvPr>
        </p:nvSpPr>
        <p:spPr>
          <a:xfrm>
            <a:off x="388620" y="9404608"/>
            <a:ext cx="4533900" cy="534353"/>
          </a:xfrm>
          <a:prstGeom prst="rect">
            <a:avLst/>
          </a:prstGeom>
        </p:spPr>
        <p:txBody>
          <a:bodyPr vert="horz" lIns="96787" tIns="48393" rIns="96787" bIns="48393" rtlCol="0" anchor="ctr"/>
          <a:lstStyle>
            <a:lvl1pPr algn="l">
              <a:defRPr sz="1100" b="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marR="67213" eaLnBrk="0" fontAlgn="base" hangingPunct="0">
              <a:spcBef>
                <a:spcPct val="0"/>
              </a:spcBef>
              <a:spcAft>
                <a:spcPct val="0"/>
              </a:spcAft>
            </a:pPr>
            <a:r>
              <a:rPr lang="en-US" altLang="en-US" dirty="0">
                <a:solidFill>
                  <a:srgbClr val="969696"/>
                </a:solidFill>
              </a:rPr>
              <a:t>SKBA Capital Management, LLC           www.skba.com</a:t>
            </a:r>
            <a:endParaRPr lang="en-US" altLang="en-US" dirty="0">
              <a:solidFill>
                <a:schemeClr val="tx1"/>
              </a:solidFill>
            </a:endParaRPr>
          </a:p>
        </p:txBody>
      </p:sp>
      <p:sp>
        <p:nvSpPr>
          <p:cNvPr id="9" name="Content Placeholder 9"/>
          <p:cNvSpPr>
            <a:spLocks noGrp="1"/>
          </p:cNvSpPr>
          <p:nvPr>
            <p:ph sz="quarter" idx="17"/>
          </p:nvPr>
        </p:nvSpPr>
        <p:spPr>
          <a:xfrm>
            <a:off x="76431" y="701040"/>
            <a:ext cx="3723409" cy="4023360"/>
          </a:xfrm>
        </p:spPr>
        <p:txBody>
          <a:bodyPr/>
          <a:lstStyle>
            <a:lvl1pPr marL="247009" indent="-245328">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11" name="Content Placeholder 9"/>
          <p:cNvSpPr>
            <a:spLocks noGrp="1"/>
          </p:cNvSpPr>
          <p:nvPr>
            <p:ph sz="quarter" idx="18"/>
          </p:nvPr>
        </p:nvSpPr>
        <p:spPr>
          <a:xfrm>
            <a:off x="66040" y="7284720"/>
            <a:ext cx="7620000" cy="2011680"/>
          </a:xfrm>
        </p:spPr>
        <p:txBody>
          <a:bodyPr/>
          <a:lstStyle>
            <a:lvl1pPr marL="247009" indent="-245328">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
        <p:nvSpPr>
          <p:cNvPr id="7" name="Content Placeholder 9"/>
          <p:cNvSpPr>
            <a:spLocks noGrp="1"/>
          </p:cNvSpPr>
          <p:nvPr>
            <p:ph sz="quarter" idx="19"/>
          </p:nvPr>
        </p:nvSpPr>
        <p:spPr>
          <a:xfrm>
            <a:off x="76200" y="4832608"/>
            <a:ext cx="7620000" cy="2343904"/>
          </a:xfrm>
        </p:spPr>
        <p:txBody>
          <a:bodyPr/>
          <a:lstStyle>
            <a:lvl1pPr marL="247009" indent="-245328">
              <a:defRPr lang="en-US" sz="12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1pPr>
            <a:lvl2pPr marL="478895" indent="-245328">
              <a:defRPr lang="en-US" sz="11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2pPr>
            <a:lvl3pPr marL="838486" indent="-181475">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defRPr lang="en-US" sz="1000" kern="1200" dirty="0" smtClean="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defRPr>
            </a:lvl4pPr>
            <a:lvl5pPr>
              <a:defRPr>
                <a:latin typeface="Segoe UI" panose="020B0502040204020203" pitchFamily="34" charset="0"/>
                <a:ea typeface="Segoe UI" panose="020B0502040204020203" pitchFamily="34" charset="0"/>
                <a:cs typeface="Segoe UI" panose="020B0502040204020203" pitchFamily="34" charset="0"/>
              </a:defRPr>
            </a:lvl5pPr>
          </a:lstStyle>
          <a:p>
            <a:pPr marL="247009" marR="0" lvl="0" indent="-245328" algn="l" defTabSz="967871" rtl="0" eaLnBrk="1" fontAlgn="auto" latinLnBrk="0" hangingPunct="1">
              <a:lnSpc>
                <a:spcPct val="100000"/>
              </a:lnSpc>
              <a:spcBef>
                <a:spcPts val="0"/>
              </a:spcBef>
              <a:spcAft>
                <a:spcPts val="423"/>
              </a:spcAft>
              <a:buClrTx/>
              <a:buSzTx/>
              <a:buFont typeface="Arial" panose="020B0604020202020204" pitchFamily="34" charset="0"/>
              <a:buChar char="•"/>
              <a:tabLst/>
            </a:pPr>
            <a:r>
              <a:rPr lang="en-US" dirty="0"/>
              <a:t>Click to edit Master text styles</a:t>
            </a:r>
          </a:p>
          <a:p>
            <a:pPr marL="478895" marR="0" lvl="1" indent="-245328" algn="l" defTabSz="967871" rtl="0" eaLnBrk="1" fontAlgn="auto" latinLnBrk="0" hangingPunct="1">
              <a:lnSpc>
                <a:spcPct val="100000"/>
              </a:lnSpc>
              <a:spcBef>
                <a:spcPts val="0"/>
              </a:spcBef>
              <a:spcAft>
                <a:spcPts val="423"/>
              </a:spcAft>
              <a:buClr>
                <a:schemeClr val="tx2"/>
              </a:buClr>
              <a:buSzPct val="80000"/>
              <a:buFont typeface="NSimSun" panose="02010609030101010101" pitchFamily="49" charset="-122"/>
              <a:buChar char="∷"/>
              <a:tabLst/>
            </a:pPr>
            <a:r>
              <a:rPr lang="en-US" dirty="0"/>
              <a:t>Second level</a:t>
            </a:r>
          </a:p>
          <a:p>
            <a:pPr marL="838486" marR="0" lvl="2" indent="-181475" algn="l" defTabSz="967871" rtl="0" eaLnBrk="1" fontAlgn="auto" latinLnBrk="0" hangingPunct="1">
              <a:lnSpc>
                <a:spcPct val="100000"/>
              </a:lnSpc>
              <a:spcBef>
                <a:spcPts val="0"/>
              </a:spcBef>
              <a:spcAft>
                <a:spcPts val="423"/>
              </a:spcAft>
              <a:buClr>
                <a:schemeClr val="accent4"/>
              </a:buClr>
              <a:buSzPct val="100000"/>
              <a:buFont typeface="Helvetica Neue Light" pitchFamily="50" charset="0"/>
              <a:buChar char="–"/>
              <a:tabLst/>
            </a:pPr>
            <a:r>
              <a:rPr lang="en-US" dirty="0"/>
              <a:t>Third level</a:t>
            </a:r>
          </a:p>
          <a:p>
            <a:pPr marL="1219920" lvl="3" indent="-241967" algn="l" defTabSz="967871" rtl="0" eaLnBrk="1" latinLnBrk="0" hangingPunct="1">
              <a:lnSpc>
                <a:spcPct val="100000"/>
              </a:lnSpc>
              <a:spcBef>
                <a:spcPct val="20000"/>
              </a:spcBef>
              <a:spcAft>
                <a:spcPts val="423"/>
              </a:spcAft>
              <a:buClr>
                <a:schemeClr val="accent4"/>
              </a:buClr>
              <a:buFont typeface="Arial" panose="020B0604020202020204" pitchFamily="34" charset="0"/>
              <a:buChar char="•"/>
            </a:pPr>
            <a:r>
              <a:rPr lang="en-US" dirty="0"/>
              <a:t>Fourth level</a:t>
            </a:r>
          </a:p>
          <a:p>
            <a:pPr lvl="4"/>
            <a:r>
              <a:rPr lang="en-US" dirty="0"/>
              <a:t>Fifth level</a:t>
            </a:r>
          </a:p>
        </p:txBody>
      </p:sp>
    </p:spTree>
    <p:extLst>
      <p:ext uri="{BB962C8B-B14F-4D97-AF65-F5344CB8AC3E}">
        <p14:creationId xmlns:p14="http://schemas.microsoft.com/office/powerpoint/2010/main" val="12200364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Title Placeholder 14"/>
          <p:cNvSpPr>
            <a:spLocks noGrp="1"/>
          </p:cNvSpPr>
          <p:nvPr>
            <p:ph type="title"/>
          </p:nvPr>
        </p:nvSpPr>
        <p:spPr>
          <a:xfrm>
            <a:off x="0" y="963473"/>
            <a:ext cx="7498903" cy="1676400"/>
          </a:xfrm>
          <a:prstGeom prst="rect">
            <a:avLst/>
          </a:prstGeom>
        </p:spPr>
        <p:txBody>
          <a:bodyPr vert="horz" lIns="96787" tIns="48393" rIns="774297" bIns="48393" rtlCol="0" anchor="ctr">
            <a:normAutofit/>
          </a:bodyPr>
          <a:lstStyle/>
          <a:p>
            <a:r>
              <a:rPr lang="en-US" dirty="0"/>
              <a:t>Click to edit Slide Title</a:t>
            </a:r>
          </a:p>
        </p:txBody>
      </p:sp>
      <p:sp>
        <p:nvSpPr>
          <p:cNvPr id="3" name="Text Placeholder 2"/>
          <p:cNvSpPr>
            <a:spLocks noGrp="1"/>
          </p:cNvSpPr>
          <p:nvPr>
            <p:ph type="body" idx="1"/>
          </p:nvPr>
        </p:nvSpPr>
        <p:spPr>
          <a:xfrm>
            <a:off x="388620" y="2682242"/>
            <a:ext cx="6995160" cy="6302799"/>
          </a:xfrm>
          <a:prstGeom prst="rect">
            <a:avLst/>
          </a:prstGeom>
        </p:spPr>
        <p:txBody>
          <a:bodyPr vert="horz" lIns="96787" tIns="48393" rIns="96787" bIns="48393" rtlCol="0" anchor="ctr">
            <a:normAutofit/>
          </a:bodyPr>
          <a:lstStyle/>
          <a:p>
            <a:pPr lvl="0"/>
            <a:r>
              <a:rPr lang="en-US" dirty="0"/>
              <a:t>Click to edit Master text styles (highlight body text and remove bullet)</a:t>
            </a:r>
          </a:p>
          <a:p>
            <a:pPr lvl="1"/>
            <a:r>
              <a:rPr lang="en-US" dirty="0"/>
              <a:t>Second level (bullet 1)</a:t>
            </a:r>
          </a:p>
          <a:p>
            <a:pPr lvl="2"/>
            <a:r>
              <a:rPr lang="en-US" dirty="0"/>
              <a:t>Third level (bullet 2)</a:t>
            </a:r>
          </a:p>
          <a:p>
            <a:pPr lvl="3"/>
            <a:r>
              <a:rPr lang="en-US" dirty="0"/>
              <a:t>Fourth level (bullet 3)</a:t>
            </a:r>
          </a:p>
          <a:p>
            <a:pPr lvl="4"/>
            <a:r>
              <a:rPr lang="en-US" dirty="0"/>
              <a:t>Fifth level (bullet 4)</a:t>
            </a:r>
          </a:p>
        </p:txBody>
      </p:sp>
      <p:sp>
        <p:nvSpPr>
          <p:cNvPr id="9" name="Date Placeholder 3"/>
          <p:cNvSpPr>
            <a:spLocks noGrp="1"/>
          </p:cNvSpPr>
          <p:nvPr>
            <p:ph type="dt" sz="half" idx="2"/>
          </p:nvPr>
        </p:nvSpPr>
        <p:spPr>
          <a:xfrm>
            <a:off x="388620" y="9407053"/>
            <a:ext cx="4533900" cy="534353"/>
          </a:xfrm>
          <a:prstGeom prst="rect">
            <a:avLst/>
          </a:prstGeom>
        </p:spPr>
        <p:txBody>
          <a:bodyPr vert="horz" lIns="96787" tIns="48393" rIns="96787" bIns="48393" rtlCol="0" anchor="ctr"/>
          <a:lstStyle>
            <a:lvl1pPr algn="l">
              <a:defRPr sz="11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marR="67213" eaLnBrk="0" fontAlgn="base" hangingPunct="0">
              <a:spcBef>
                <a:spcPct val="0"/>
              </a:spcBef>
              <a:spcAft>
                <a:spcPct val="0"/>
              </a:spcAft>
            </a:pPr>
            <a:r>
              <a:rPr lang="en-US" altLang="en-US" b="1">
                <a:solidFill>
                  <a:srgbClr val="969696"/>
                </a:solidFill>
              </a:rPr>
              <a:t>SKBA Capital Management, LLC           www.skba.com</a:t>
            </a:r>
            <a:endParaRPr lang="en-US" altLang="en-US" dirty="0">
              <a:solidFill>
                <a:schemeClr val="tx1"/>
              </a:solidFill>
            </a:endParaRPr>
          </a:p>
        </p:txBody>
      </p:sp>
      <p:sp>
        <p:nvSpPr>
          <p:cNvPr id="11" name="Date Placeholder 3"/>
          <p:cNvSpPr txBox="1">
            <a:spLocks/>
          </p:cNvSpPr>
          <p:nvPr userDrawn="1"/>
        </p:nvSpPr>
        <p:spPr>
          <a:xfrm>
            <a:off x="5181604" y="9440232"/>
            <a:ext cx="2418079" cy="534353"/>
          </a:xfrm>
          <a:prstGeom prst="rect">
            <a:avLst/>
          </a:prstGeom>
        </p:spPr>
        <p:txBody>
          <a:bodyPr vert="horz" lIns="96787" tIns="48393" rIns="96787" bIns="48393"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900" b="0" i="0" u="none" strike="noStrike" kern="1200" baseline="0" dirty="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rPr>
              <a:t>For more information, please contact: info@skba.com or call 800.969.7852</a:t>
            </a:r>
            <a:endParaRPr lang="en-US" altLang="en-US" sz="900"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2" name="Rectangle 11"/>
          <p:cNvSpPr/>
          <p:nvPr userDrawn="1"/>
        </p:nvSpPr>
        <p:spPr>
          <a:xfrm>
            <a:off x="5027951" y="9484725"/>
            <a:ext cx="78473" cy="401296"/>
          </a:xfrm>
          <a:prstGeom prst="rect">
            <a:avLst/>
          </a:prstGeom>
          <a:solidFill>
            <a:srgbClr val="7E9291"/>
          </a:solidFill>
          <a:ln>
            <a:noFill/>
          </a:ln>
          <a:effectLst/>
        </p:spPr>
        <p:style>
          <a:lnRef idx="1">
            <a:schemeClr val="accent1"/>
          </a:lnRef>
          <a:fillRef idx="3">
            <a:schemeClr val="accent1"/>
          </a:fillRef>
          <a:effectRef idx="2">
            <a:schemeClr val="accent1"/>
          </a:effectRef>
          <a:fontRef idx="minor">
            <a:schemeClr val="lt1"/>
          </a:fontRef>
        </p:style>
        <p:txBody>
          <a:bodyPr lIns="96787" tIns="48393" rIns="96787" bIns="48393" rtlCol="0" anchor="ctr"/>
          <a:lstStyle/>
          <a:p>
            <a:pPr algn="ctr"/>
            <a:endParaRPr lang="en-US" dirty="0"/>
          </a:p>
        </p:txBody>
      </p:sp>
    </p:spTree>
    <p:extLst>
      <p:ext uri="{BB962C8B-B14F-4D97-AF65-F5344CB8AC3E}">
        <p14:creationId xmlns:p14="http://schemas.microsoft.com/office/powerpoint/2010/main" val="105035314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Lst>
  <p:hf hdr="0"/>
  <p:txStyles>
    <p:titleStyle>
      <a:lvl1pPr marL="604920" marR="0" indent="0" algn="l" defTabSz="967871" rtl="0" eaLnBrk="1" fontAlgn="auto" latinLnBrk="0" hangingPunct="1">
        <a:lnSpc>
          <a:spcPct val="110000"/>
        </a:lnSpc>
        <a:spcBef>
          <a:spcPts val="0"/>
        </a:spcBef>
        <a:spcAft>
          <a:spcPts val="0"/>
        </a:spcAft>
        <a:buClr>
          <a:schemeClr val="tx2"/>
        </a:buClr>
        <a:buSzPct val="100000"/>
        <a:buFont typeface="ITC Zapf Dingbats" pitchFamily="50" charset="0"/>
        <a:buNone/>
        <a:tabLst/>
        <a:defRPr sz="2600" kern="1200" baseline="0">
          <a:solidFill>
            <a:srgbClr val="7E9291"/>
          </a:solidFill>
          <a:latin typeface="Segoe UI" panose="020B0502040204020203" pitchFamily="34" charset="0"/>
          <a:ea typeface="Segoe UI" panose="020B0502040204020203" pitchFamily="34" charset="0"/>
          <a:cs typeface="Segoe UI" panose="020B0502040204020203" pitchFamily="34" charset="0"/>
        </a:defRPr>
      </a:lvl1pPr>
    </p:titleStyle>
    <p:bodyStyle>
      <a:lvl1pPr marL="247009" marR="0" indent="-245328" algn="l" defTabSz="967871" rtl="0" eaLnBrk="1" fontAlgn="auto" latinLnBrk="0" hangingPunct="1">
        <a:lnSpc>
          <a:spcPct val="110000"/>
        </a:lnSpc>
        <a:spcBef>
          <a:spcPts val="0"/>
        </a:spcBef>
        <a:spcAft>
          <a:spcPts val="1270"/>
        </a:spcAft>
        <a:buClrTx/>
        <a:buSzTx/>
        <a:buFont typeface="Arial" panose="020B0604020202020204" pitchFamily="34" charset="0"/>
        <a:buChar char="•"/>
        <a:tabLst/>
        <a:defRPr sz="1200" kern="1200">
          <a:solidFill>
            <a:srgbClr val="353634"/>
          </a:solidFill>
          <a:latin typeface="Segoe UI" panose="020B0502040204020203" pitchFamily="34" charset="0"/>
          <a:ea typeface="Segoe UI" panose="020B0502040204020203" pitchFamily="34" charset="0"/>
          <a:cs typeface="Segoe UI" panose="020B0502040204020203" pitchFamily="34" charset="0"/>
        </a:defRPr>
      </a:lvl1pPr>
      <a:lvl2pPr marL="478895" marR="0" indent="-245328" algn="l" defTabSz="967871" rtl="0" eaLnBrk="1" fontAlgn="auto" latinLnBrk="0" hangingPunct="1">
        <a:lnSpc>
          <a:spcPct val="110000"/>
        </a:lnSpc>
        <a:spcBef>
          <a:spcPts val="0"/>
        </a:spcBef>
        <a:spcAft>
          <a:spcPts val="1270"/>
        </a:spcAft>
        <a:buClr>
          <a:schemeClr val="tx2"/>
        </a:buClr>
        <a:buSzPct val="80000"/>
        <a:buFont typeface="NSimSun" panose="02010609030101010101" pitchFamily="49" charset="-122"/>
        <a:buChar char="∷"/>
        <a:tabLst/>
        <a:defRPr sz="1100" kern="1200">
          <a:solidFill>
            <a:srgbClr val="353634"/>
          </a:solidFill>
          <a:latin typeface="Segoe UI" panose="020B0502040204020203" pitchFamily="34" charset="0"/>
          <a:ea typeface="Segoe UI" panose="020B0502040204020203" pitchFamily="34" charset="0"/>
          <a:cs typeface="Segoe UI" panose="020B0502040204020203" pitchFamily="34" charset="0"/>
        </a:defRPr>
      </a:lvl2pPr>
      <a:lvl3pPr marL="838486" marR="0" indent="-181475" algn="l" defTabSz="967871" rtl="0" eaLnBrk="1" fontAlgn="auto" latinLnBrk="0" hangingPunct="1">
        <a:lnSpc>
          <a:spcPct val="110000"/>
        </a:lnSpc>
        <a:spcBef>
          <a:spcPts val="0"/>
        </a:spcBef>
        <a:spcAft>
          <a:spcPts val="1270"/>
        </a:spcAft>
        <a:buClr>
          <a:schemeClr val="accent4"/>
        </a:buClr>
        <a:buSzPct val="100000"/>
        <a:buFont typeface="Helvetica Neue Light" pitchFamily="50" charset="0"/>
        <a:buChar char="–"/>
        <a:tabLst/>
        <a:defRPr sz="1000" kern="1200">
          <a:solidFill>
            <a:srgbClr val="353634"/>
          </a:solidFill>
          <a:latin typeface="Segoe UI" panose="020B0502040204020203" pitchFamily="34" charset="0"/>
          <a:ea typeface="Segoe UI" panose="020B0502040204020203" pitchFamily="34" charset="0"/>
          <a:cs typeface="Segoe UI" panose="020B0502040204020203" pitchFamily="34" charset="0"/>
        </a:defRPr>
      </a:lvl3pPr>
      <a:lvl4pPr marL="1219920" indent="-241967" algn="l" defTabSz="967871" rtl="0" eaLnBrk="1" latinLnBrk="0" hangingPunct="1">
        <a:lnSpc>
          <a:spcPct val="110000"/>
        </a:lnSpc>
        <a:spcBef>
          <a:spcPct val="20000"/>
        </a:spcBef>
        <a:spcAft>
          <a:spcPts val="1270"/>
        </a:spcAft>
        <a:buClr>
          <a:schemeClr val="accent4"/>
        </a:buClr>
        <a:buFont typeface="Arial" panose="020B0604020202020204" pitchFamily="34" charset="0"/>
        <a:buChar char="•"/>
        <a:defRPr sz="1000" kern="1200">
          <a:solidFill>
            <a:srgbClr val="353634"/>
          </a:solidFill>
          <a:latin typeface="Segoe UI" panose="020B0502040204020203" pitchFamily="34" charset="0"/>
          <a:ea typeface="Segoe UI" panose="020B0502040204020203" pitchFamily="34" charset="0"/>
          <a:cs typeface="Segoe UI" panose="020B0502040204020203" pitchFamily="34" charset="0"/>
        </a:defRPr>
      </a:lvl4pPr>
      <a:lvl5pPr marL="1581192" indent="-241967" algn="l" defTabSz="967871" rtl="0" eaLnBrk="1" latinLnBrk="0" hangingPunct="1">
        <a:spcBef>
          <a:spcPct val="20000"/>
        </a:spcBef>
        <a:buClr>
          <a:schemeClr val="accent4"/>
        </a:buClr>
        <a:buFont typeface="Helvetica Neue Light" pitchFamily="50" charset="0"/>
        <a:buChar char="–"/>
        <a:defRPr sz="1000" kern="1200">
          <a:solidFill>
            <a:srgbClr val="353634"/>
          </a:solidFill>
          <a:latin typeface="Segoe UI" panose="020B0502040204020203" pitchFamily="34" charset="0"/>
          <a:ea typeface="Segoe UI" panose="020B0502040204020203" pitchFamily="34" charset="0"/>
          <a:cs typeface="Segoe UI" panose="020B0502040204020203" pitchFamily="34" charset="0"/>
        </a:defRPr>
      </a:lvl5pPr>
      <a:lvl6pPr marL="2661643"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6pPr>
      <a:lvl7pPr marL="3145579"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7pPr>
      <a:lvl8pPr marL="3629514"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8pPr>
      <a:lvl9pPr marL="4113449"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9pPr>
    </p:bodyStyle>
    <p:otherStyle>
      <a:defPPr>
        <a:defRPr lang="en-US"/>
      </a:defPPr>
      <a:lvl1pPr marL="0" algn="l" defTabSz="967871" rtl="0" eaLnBrk="1" latinLnBrk="0" hangingPunct="1">
        <a:defRPr sz="2000" kern="1200">
          <a:solidFill>
            <a:schemeClr val="tx1"/>
          </a:solidFill>
          <a:latin typeface="+mn-lt"/>
          <a:ea typeface="+mn-ea"/>
          <a:cs typeface="+mn-cs"/>
        </a:defRPr>
      </a:lvl1pPr>
      <a:lvl2pPr marL="483935" algn="l" defTabSz="967871" rtl="0" eaLnBrk="1" latinLnBrk="0" hangingPunct="1">
        <a:defRPr sz="2000" kern="1200">
          <a:solidFill>
            <a:schemeClr val="tx1"/>
          </a:solidFill>
          <a:latin typeface="+mn-lt"/>
          <a:ea typeface="+mn-ea"/>
          <a:cs typeface="+mn-cs"/>
        </a:defRPr>
      </a:lvl2pPr>
      <a:lvl3pPr marL="967871" algn="l" defTabSz="967871" rtl="0" eaLnBrk="1" latinLnBrk="0" hangingPunct="1">
        <a:defRPr sz="2000" kern="1200">
          <a:solidFill>
            <a:schemeClr val="tx1"/>
          </a:solidFill>
          <a:latin typeface="+mn-lt"/>
          <a:ea typeface="+mn-ea"/>
          <a:cs typeface="+mn-cs"/>
        </a:defRPr>
      </a:lvl3pPr>
      <a:lvl4pPr marL="1451806" algn="l" defTabSz="967871" rtl="0" eaLnBrk="1" latinLnBrk="0" hangingPunct="1">
        <a:defRPr sz="2000" kern="1200">
          <a:solidFill>
            <a:schemeClr val="tx1"/>
          </a:solidFill>
          <a:latin typeface="+mn-lt"/>
          <a:ea typeface="+mn-ea"/>
          <a:cs typeface="+mn-cs"/>
        </a:defRPr>
      </a:lvl4pPr>
      <a:lvl5pPr marL="1935741" algn="l" defTabSz="967871" rtl="0" eaLnBrk="1" latinLnBrk="0" hangingPunct="1">
        <a:defRPr sz="2000" kern="1200">
          <a:solidFill>
            <a:schemeClr val="tx1"/>
          </a:solidFill>
          <a:latin typeface="+mn-lt"/>
          <a:ea typeface="+mn-ea"/>
          <a:cs typeface="+mn-cs"/>
        </a:defRPr>
      </a:lvl5pPr>
      <a:lvl6pPr marL="2419676" algn="l" defTabSz="967871" rtl="0" eaLnBrk="1" latinLnBrk="0" hangingPunct="1">
        <a:defRPr sz="2000" kern="1200">
          <a:solidFill>
            <a:schemeClr val="tx1"/>
          </a:solidFill>
          <a:latin typeface="+mn-lt"/>
          <a:ea typeface="+mn-ea"/>
          <a:cs typeface="+mn-cs"/>
        </a:defRPr>
      </a:lvl6pPr>
      <a:lvl7pPr marL="2903612" algn="l" defTabSz="967871" rtl="0" eaLnBrk="1" latinLnBrk="0" hangingPunct="1">
        <a:defRPr sz="2000" kern="1200">
          <a:solidFill>
            <a:schemeClr val="tx1"/>
          </a:solidFill>
          <a:latin typeface="+mn-lt"/>
          <a:ea typeface="+mn-ea"/>
          <a:cs typeface="+mn-cs"/>
        </a:defRPr>
      </a:lvl7pPr>
      <a:lvl8pPr marL="3387547" algn="l" defTabSz="967871" rtl="0" eaLnBrk="1" latinLnBrk="0" hangingPunct="1">
        <a:defRPr sz="2000" kern="1200">
          <a:solidFill>
            <a:schemeClr val="tx1"/>
          </a:solidFill>
          <a:latin typeface="+mn-lt"/>
          <a:ea typeface="+mn-ea"/>
          <a:cs typeface="+mn-cs"/>
        </a:defRPr>
      </a:lvl8pPr>
      <a:lvl9pPr marL="3871482" algn="l" defTabSz="96787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hart" Target="../charts/chart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a:extLst>
              <a:ext uri="{FF2B5EF4-FFF2-40B4-BE49-F238E27FC236}">
                <a16:creationId xmlns:a16="http://schemas.microsoft.com/office/drawing/2014/main" id="{00000000-0008-0000-0000-000054040000}"/>
              </a:ext>
            </a:extLst>
          </p:cNvPr>
          <p:cNvGraphicFramePr>
            <a:graphicFrameLocks noChangeAspect="1"/>
          </p:cNvGraphicFramePr>
          <p:nvPr>
            <p:extLst>
              <p:ext uri="{D42A27DB-BD31-4B8C-83A1-F6EECF244321}">
                <p14:modId xmlns:p14="http://schemas.microsoft.com/office/powerpoint/2010/main" val="2530920824"/>
              </p:ext>
            </p:extLst>
          </p:nvPr>
        </p:nvGraphicFramePr>
        <p:xfrm>
          <a:off x="-17484" y="6858000"/>
          <a:ext cx="3044952" cy="144655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6" name="Chart 15">
            <a:extLst>
              <a:ext uri="{FF2B5EF4-FFF2-40B4-BE49-F238E27FC236}">
                <a16:creationId xmlns:a16="http://schemas.microsoft.com/office/drawing/2014/main" id="{00000000-0008-0000-0000-000053040000}"/>
              </a:ext>
            </a:extLst>
          </p:cNvPr>
          <p:cNvGraphicFramePr>
            <a:graphicFrameLocks noChangeAspect="1"/>
          </p:cNvGraphicFramePr>
          <p:nvPr>
            <p:extLst>
              <p:ext uri="{D42A27DB-BD31-4B8C-83A1-F6EECF244321}">
                <p14:modId xmlns:p14="http://schemas.microsoft.com/office/powerpoint/2010/main" val="144376889"/>
              </p:ext>
            </p:extLst>
          </p:nvPr>
        </p:nvGraphicFramePr>
        <p:xfrm>
          <a:off x="-17484" y="5700614"/>
          <a:ext cx="3044952" cy="144655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 name="Chart 8">
            <a:extLst>
              <a:ext uri="{FF2B5EF4-FFF2-40B4-BE49-F238E27FC236}">
                <a16:creationId xmlns:a16="http://schemas.microsoft.com/office/drawing/2014/main" id="{00000000-0008-0000-0000-000050040000}"/>
              </a:ext>
            </a:extLst>
          </p:cNvPr>
          <p:cNvGraphicFramePr>
            <a:graphicFrameLocks noChangeAspect="1"/>
          </p:cNvGraphicFramePr>
          <p:nvPr>
            <p:extLst>
              <p:ext uri="{D42A27DB-BD31-4B8C-83A1-F6EECF244321}">
                <p14:modId xmlns:p14="http://schemas.microsoft.com/office/powerpoint/2010/main" val="2075354122"/>
              </p:ext>
            </p:extLst>
          </p:nvPr>
        </p:nvGraphicFramePr>
        <p:xfrm>
          <a:off x="-17484" y="4493172"/>
          <a:ext cx="3039978" cy="1463040"/>
        </p:xfrm>
        <a:graphic>
          <a:graphicData uri="http://schemas.openxmlformats.org/drawingml/2006/chart">
            <c:chart xmlns:c="http://schemas.openxmlformats.org/drawingml/2006/chart" xmlns:r="http://schemas.openxmlformats.org/officeDocument/2006/relationships" r:id="rId7"/>
          </a:graphicData>
        </a:graphic>
      </p:graphicFrame>
      <p:sp>
        <p:nvSpPr>
          <p:cNvPr id="4" name="Date Placeholder 3"/>
          <p:cNvSpPr>
            <a:spLocks noGrp="1"/>
          </p:cNvSpPr>
          <p:nvPr>
            <p:ph type="dt" sz="half" idx="2"/>
          </p:nvPr>
        </p:nvSpPr>
        <p:spPr/>
        <p:txBody>
          <a:bodyPr/>
          <a:lstStyle/>
          <a:p>
            <a:pPr marR="67213" eaLnBrk="0" fontAlgn="base" hangingPunct="0">
              <a:spcBef>
                <a:spcPct val="0"/>
              </a:spcBef>
              <a:spcAft>
                <a:spcPct val="0"/>
              </a:spcAft>
            </a:pPr>
            <a:r>
              <a:rPr lang="en-US" altLang="en-US" dirty="0">
                <a:solidFill>
                  <a:srgbClr val="969696"/>
                </a:solidFill>
                <a:latin typeface="Segoe UI" panose="020B0502040204020203" pitchFamily="34" charset="0"/>
                <a:ea typeface="Segoe UI" panose="020B0502040204020203" pitchFamily="34" charset="0"/>
                <a:cs typeface="Segoe UI" panose="020B0502040204020203" pitchFamily="34" charset="0"/>
              </a:rPr>
              <a:t>SKBA Capital Management, LLC           www.skba.com</a:t>
            </a:r>
            <a:endParaRPr lang="en-US" altLang="en-US"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1" name="Content Placeholder 10"/>
          <p:cNvSpPr>
            <a:spLocks noGrp="1"/>
          </p:cNvSpPr>
          <p:nvPr>
            <p:ph sz="quarter" idx="16"/>
          </p:nvPr>
        </p:nvSpPr>
        <p:spPr>
          <a:xfrm>
            <a:off x="3276600" y="2438400"/>
            <a:ext cx="4366260" cy="3733800"/>
          </a:xfrm>
        </p:spPr>
        <p:txBody>
          <a:bodyPr>
            <a:noAutofit/>
          </a:bodyPr>
          <a:lstStyle/>
          <a:p>
            <a:pPr marL="1681" indent="0">
              <a:spcAft>
                <a:spcPts val="635"/>
              </a:spcAft>
              <a:buNone/>
            </a:pPr>
            <a:r>
              <a:rPr lang="en-US" sz="1000" b="1" dirty="0">
                <a:solidFill>
                  <a:srgbClr val="7E9291"/>
                </a:solidFill>
              </a:rPr>
              <a:t>Philosophy</a:t>
            </a:r>
          </a:p>
          <a:p>
            <a:pPr marL="173131" lvl="1" indent="-171450" algn="just">
              <a:buClr>
                <a:srgbClr val="7E9192"/>
              </a:buClr>
              <a:buSzTx/>
              <a:buFont typeface="Arial" panose="020B0604020202020204" pitchFamily="34" charset="0"/>
              <a:buChar char="•"/>
            </a:pPr>
            <a:r>
              <a:rPr lang="en-US" sz="900" dirty="0"/>
              <a:t>Challenge conventional thinking to discover real value.</a:t>
            </a:r>
          </a:p>
          <a:p>
            <a:pPr marL="173131" lvl="1" indent="-171450" algn="just">
              <a:buClr>
                <a:srgbClr val="7E9192"/>
              </a:buClr>
              <a:buSzTx/>
              <a:buFont typeface="Arial" panose="020B0604020202020204" pitchFamily="34" charset="0"/>
              <a:buChar char="•"/>
            </a:pPr>
            <a:r>
              <a:rPr lang="en-US" sz="900" dirty="0"/>
              <a:t>Develop unique economic perspectives by looking beyond single-point forecasts.</a:t>
            </a:r>
          </a:p>
          <a:p>
            <a:pPr marL="173131" lvl="1" indent="-171450" algn="just">
              <a:buClr>
                <a:srgbClr val="7E9192"/>
              </a:buClr>
              <a:buSzTx/>
              <a:buFont typeface="Arial" panose="020B0604020202020204" pitchFamily="34" charset="0"/>
              <a:buChar char="•"/>
            </a:pPr>
            <a:r>
              <a:rPr lang="en-US" sz="900" dirty="0"/>
              <a:t>Purchase inexpensive sectors and lock-in high yields or maintain short-duration portfolios when yields are low to reduce downside risk.</a:t>
            </a:r>
          </a:p>
          <a:p>
            <a:pPr marL="173131" lvl="1" indent="-171450" algn="just">
              <a:buClr>
                <a:srgbClr val="7E9192"/>
              </a:buClr>
              <a:buSzTx/>
              <a:buFont typeface="Arial" panose="020B0604020202020204" pitchFamily="34" charset="0"/>
              <a:buChar char="•"/>
            </a:pPr>
            <a:r>
              <a:rPr lang="en-US" sz="900" dirty="0"/>
              <a:t>In the long run, we believe undervalued securities will outperform the market. </a:t>
            </a:r>
          </a:p>
          <a:p>
            <a:pPr marL="1681" lvl="1" indent="0">
              <a:buClrTx/>
              <a:buSzTx/>
              <a:buNone/>
            </a:pPr>
            <a:endParaRPr lang="en-US" sz="900" b="1" dirty="0">
              <a:solidFill>
                <a:srgbClr val="7E9291"/>
              </a:solidFill>
            </a:endParaRPr>
          </a:p>
          <a:p>
            <a:pPr marL="1681" lvl="1" indent="0">
              <a:buClrTx/>
              <a:buSzTx/>
              <a:buNone/>
            </a:pPr>
            <a:endParaRPr lang="en-US" sz="900" b="1" dirty="0">
              <a:solidFill>
                <a:srgbClr val="7E9291"/>
              </a:solidFill>
            </a:endParaRPr>
          </a:p>
          <a:p>
            <a:pPr marL="1681" indent="0">
              <a:spcAft>
                <a:spcPts val="635"/>
              </a:spcAft>
              <a:buNone/>
            </a:pPr>
            <a:r>
              <a:rPr lang="en-US" sz="1000" b="1" dirty="0">
                <a:solidFill>
                  <a:srgbClr val="7E9291"/>
                </a:solidFill>
                <a:latin typeface="Segoe UI" panose="020B0502040204020203" pitchFamily="34" charset="0"/>
                <a:ea typeface="Segoe UI" panose="020B0502040204020203" pitchFamily="34" charset="0"/>
                <a:cs typeface="Segoe UI" panose="020B0502040204020203" pitchFamily="34" charset="0"/>
              </a:rPr>
              <a:t>Discovering Value</a:t>
            </a:r>
          </a:p>
          <a:p>
            <a:pPr marL="1681" indent="0" algn="just">
              <a:buNone/>
            </a:pPr>
            <a:r>
              <a:rPr lang="en-US" sz="900" dirty="0"/>
              <a:t>SKBA brings the investor a strategic array of value-based investment solutions, backed by perspective, process and performance. Our objective is to outperform our benchmarks while maintaining appropriate risk exposure. </a:t>
            </a:r>
          </a:p>
          <a:p>
            <a:pPr algn="just"/>
            <a:endParaRPr lang="en-US" sz="900" dirty="0">
              <a:cs typeface="Times New Roman" pitchFamily="18" charset="0"/>
            </a:endParaRPr>
          </a:p>
          <a:p>
            <a:pPr marL="1681" indent="0" algn="just">
              <a:buNone/>
            </a:pPr>
            <a:r>
              <a:rPr lang="en-US" sz="900" dirty="0">
                <a:cs typeface="Times New Roman" pitchFamily="18" charset="0"/>
              </a:rPr>
              <a:t>The Flexible Bond strategy is a portfolio of U.S. dollar-denominated fixed income securities which seeks to produce interest income, to preserve capital, to offset the erosion in purchasing power due to price inflation, and to exceed the total return of the </a:t>
            </a:r>
            <a:r>
              <a:rPr lang="en-US" sz="900" dirty="0"/>
              <a:t>Bloomberg Government/Credit Bond Index</a:t>
            </a:r>
            <a:r>
              <a:rPr lang="en-US" sz="900" dirty="0">
                <a:cs typeface="Times New Roman" pitchFamily="18" charset="0"/>
              </a:rPr>
              <a:t>. Only investment-grade government, agency, and corporate issues as rated by Duff &amp; Phelps or Moody’s at the time of purchase are eligible for inclusion in the portfolio. The strategy team uses active interest rate anticipation and the analysis of quality spreads to determine the composition of issues held in a portfolio. The portfolio duration is set within a range of 3 to 8 years. Flexible Bond has been an active fixed-income strategy for SKBA since January 1, 1990.</a:t>
            </a:r>
            <a:endParaRPr lang="en-US" sz="9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endParaRPr>
          </a:p>
        </p:txBody>
      </p:sp>
      <p:sp>
        <p:nvSpPr>
          <p:cNvPr id="2" name="TextBox 1"/>
          <p:cNvSpPr txBox="1"/>
          <p:nvPr/>
        </p:nvSpPr>
        <p:spPr>
          <a:xfrm>
            <a:off x="3368040" y="167640"/>
            <a:ext cx="4318000" cy="1472466"/>
          </a:xfrm>
          <a:prstGeom prst="rect">
            <a:avLst/>
          </a:prstGeom>
          <a:noFill/>
        </p:spPr>
        <p:txBody>
          <a:bodyPr wrap="square" lIns="96787" tIns="48393" rIns="96787" bIns="48393" rtlCol="0">
            <a:spAutoFit/>
          </a:bodyPr>
          <a:lstStyle/>
          <a:p>
            <a:pPr algn="r"/>
            <a:r>
              <a:rPr lang="en-US" sz="1400" b="1" dirty="0">
                <a:solidFill>
                  <a:srgbClr val="7E9291"/>
                </a:solidFill>
                <a:latin typeface="Segoe UI" panose="020B0502040204020203" pitchFamily="34" charset="0"/>
                <a:ea typeface="Segoe UI" panose="020B0502040204020203" pitchFamily="34" charset="0"/>
                <a:cs typeface="Segoe UI" panose="020B0502040204020203" pitchFamily="34" charset="0"/>
              </a:rPr>
              <a:t>Flexible Bond 4Q25 Factsheet</a:t>
            </a:r>
          </a:p>
          <a:p>
            <a:pPr algn="r">
              <a:spcBef>
                <a:spcPts val="600"/>
              </a:spcBef>
              <a:spcAft>
                <a:spcPts val="635"/>
              </a:spcAft>
              <a:defRPr/>
            </a:pPr>
            <a:r>
              <a:rPr lang="en-US" sz="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December 31, 2025</a:t>
            </a:r>
          </a:p>
          <a:p>
            <a:pPr marL="1681" algn="r">
              <a:spcAft>
                <a:spcPts val="635"/>
              </a:spcAft>
              <a:defRPr/>
            </a:pPr>
            <a:endParaRPr lang="en-US" altLang="en-US" sz="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endParaRPr>
          </a:p>
          <a:p>
            <a:pPr algn="r" fontAlgn="base">
              <a:spcBef>
                <a:spcPct val="0"/>
              </a:spcBef>
              <a:spcAft>
                <a:spcPts val="212"/>
              </a:spcAft>
            </a:pPr>
            <a:endParaRPr lang="en-US" altLang="en-US" sz="1100" dirty="0">
              <a:solidFill>
                <a:srgbClr val="5B6770"/>
              </a:solidFill>
              <a:latin typeface="Segoe UI" panose="020B0502040204020203" pitchFamily="34" charset="0"/>
              <a:ea typeface="Segoe UI" panose="020B0502040204020203" pitchFamily="34" charset="0"/>
              <a:cs typeface="Segoe UI" panose="020B0502040204020203" pitchFamily="34" charset="0"/>
            </a:endParaRPr>
          </a:p>
          <a:p>
            <a:pPr algn="r" fontAlgn="base">
              <a:spcBef>
                <a:spcPct val="0"/>
              </a:spcBef>
              <a:spcAft>
                <a:spcPts val="212"/>
              </a:spcAft>
            </a:pPr>
            <a:endParaRPr lang="en-US" altLang="en-US" sz="1100" dirty="0">
              <a:solidFill>
                <a:srgbClr val="5B6770"/>
              </a:solidFill>
              <a:latin typeface="Segoe UI" panose="020B0502040204020203" pitchFamily="34" charset="0"/>
              <a:ea typeface="Segoe UI" panose="020B0502040204020203" pitchFamily="34" charset="0"/>
              <a:cs typeface="Segoe UI" panose="020B0502040204020203" pitchFamily="34" charset="0"/>
            </a:endParaRPr>
          </a:p>
          <a:p>
            <a:pPr algn="r" fontAlgn="base">
              <a:spcBef>
                <a:spcPct val="0"/>
              </a:spcBef>
              <a:spcAft>
                <a:spcPts val="212"/>
              </a:spcAft>
            </a:pPr>
            <a:endParaRPr lang="en-US" altLang="en-US" sz="1100" dirty="0">
              <a:solidFill>
                <a:srgbClr val="5B6770"/>
              </a:solidFill>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10" name="Content Placeholder 4"/>
          <p:cNvGraphicFramePr>
            <a:graphicFrameLocks noGrp="1"/>
          </p:cNvGraphicFramePr>
          <p:nvPr>
            <p:ph sz="quarter" idx="16"/>
            <p:custDataLst>
              <p:tags r:id="rId1"/>
            </p:custDataLst>
            <p:extLst>
              <p:ext uri="{D42A27DB-BD31-4B8C-83A1-F6EECF244321}">
                <p14:modId xmlns:p14="http://schemas.microsoft.com/office/powerpoint/2010/main" val="1049597208"/>
              </p:ext>
            </p:extLst>
          </p:nvPr>
        </p:nvGraphicFramePr>
        <p:xfrm>
          <a:off x="152401" y="2438400"/>
          <a:ext cx="2819399" cy="2588243"/>
        </p:xfrm>
        <a:graphic>
          <a:graphicData uri="http://schemas.openxmlformats.org/drawingml/2006/table">
            <a:tbl>
              <a:tblPr firstRow="1" bandRow="1"/>
              <a:tblGrid>
                <a:gridCol w="1217846">
                  <a:extLst>
                    <a:ext uri="{9D8B030D-6E8A-4147-A177-3AD203B41FA5}">
                      <a16:colId xmlns:a16="http://schemas.microsoft.com/office/drawing/2014/main" val="20000"/>
                    </a:ext>
                  </a:extLst>
                </a:gridCol>
                <a:gridCol w="212863">
                  <a:extLst>
                    <a:ext uri="{9D8B030D-6E8A-4147-A177-3AD203B41FA5}">
                      <a16:colId xmlns:a16="http://schemas.microsoft.com/office/drawing/2014/main" val="20001"/>
                    </a:ext>
                  </a:extLst>
                </a:gridCol>
                <a:gridCol w="587914">
                  <a:extLst>
                    <a:ext uri="{9D8B030D-6E8A-4147-A177-3AD203B41FA5}">
                      <a16:colId xmlns:a16="http://schemas.microsoft.com/office/drawing/2014/main" val="20002"/>
                    </a:ext>
                  </a:extLst>
                </a:gridCol>
                <a:gridCol w="800776">
                  <a:extLst>
                    <a:ext uri="{9D8B030D-6E8A-4147-A177-3AD203B41FA5}">
                      <a16:colId xmlns:a16="http://schemas.microsoft.com/office/drawing/2014/main" val="20003"/>
                    </a:ext>
                  </a:extLst>
                </a:gridCol>
              </a:tblGrid>
              <a:tr h="192201">
                <a:tc gridSpan="4">
                  <a:txBody>
                    <a:bodyPr/>
                    <a:lstStyle/>
                    <a:p>
                      <a:pPr algn="l" rtl="0" fontAlgn="b"/>
                      <a:r>
                        <a:rPr lang="en-US" sz="900" b="1" i="0" u="none" strike="noStrike" kern="1200"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Benchmark</a:t>
                      </a:r>
                      <a:r>
                        <a:rPr lang="en-US" sz="900" b="1" i="0" u="none" strike="noStrike"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  </a:t>
                      </a: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2201">
                <a:tc gridSpan="4">
                  <a:txBody>
                    <a:bodyPr/>
                    <a:lstStyle/>
                    <a:p>
                      <a:r>
                        <a:rPr lang="en-US" sz="900" b="0" i="0" u="none" strike="noStrike" kern="120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Bloomberg U.S. Government/Credit Bond Index</a:t>
                      </a: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00121">
                <a:tc gridSpan="4">
                  <a:txBody>
                    <a:bodyPr/>
                    <a:lstStyle/>
                    <a:p>
                      <a:pPr marL="0" algn="l" defTabSz="914400" rtl="0" eaLnBrk="1" fontAlgn="b" latinLnBrk="0" hangingPunct="1"/>
                      <a:endParaRPr lang="en-US" sz="900" b="1" i="0" u="none" strike="noStrike" kern="1200" dirty="0">
                        <a:solidFill>
                          <a:srgbClr val="5E8F91"/>
                        </a:solidFill>
                        <a:effectLst/>
                        <a:latin typeface="Segoe UI" panose="020B0502040204020203" pitchFamily="34" charset="0"/>
                        <a:ea typeface="Segoe UI" panose="020B0502040204020203" pitchFamily="34" charset="0"/>
                        <a:cs typeface="Segoe UI" panose="020B0502040204020203" pitchFamily="34" charset="0"/>
                      </a:endParaRPr>
                    </a:p>
                    <a:p>
                      <a:pPr marL="0" algn="l" defTabSz="967871" rtl="0" eaLnBrk="1" fontAlgn="b" latinLnBrk="0" hangingPunct="1"/>
                      <a:r>
                        <a:rPr lang="en-US" sz="900" b="1" i="0" u="none" strike="noStrike" kern="1200">
                          <a:solidFill>
                            <a:srgbClr val="7E9291"/>
                          </a:solidFill>
                          <a:effectLst/>
                          <a:latin typeface="Segoe UI" panose="020B0502040204020203" pitchFamily="34" charset="0"/>
                          <a:ea typeface="Segoe UI" panose="020B0502040204020203" pitchFamily="34" charset="0"/>
                          <a:cs typeface="Segoe UI" panose="020B0502040204020203" pitchFamily="34" charset="0"/>
                        </a:rPr>
                        <a:t>Strategy Composite </a:t>
                      </a:r>
                      <a:r>
                        <a:rPr lang="en-US" sz="900" b="1" i="0" u="none" strike="noStrike" kern="1200"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Inception</a:t>
                      </a: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192201">
                <a:tc>
                  <a:txBody>
                    <a:bodyPr/>
                    <a:lstStyle/>
                    <a:p>
                      <a:pPr algn="l" rtl="0" fontAlgn="b"/>
                      <a:r>
                        <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January 1, 1990</a:t>
                      </a:r>
                    </a:p>
                  </a:txBody>
                  <a:tcPr marL="8731" marR="8731" marT="8474" marB="0" anchor="b">
                    <a:lnL>
                      <a:noFill/>
                    </a:lnL>
                    <a:lnR>
                      <a:noFill/>
                    </a:lnR>
                    <a:lnT>
                      <a:noFill/>
                    </a:lnT>
                    <a:lnB>
                      <a:noFill/>
                    </a:lnB>
                    <a:noFill/>
                  </a:tcPr>
                </a:tc>
                <a:tc gridSpan="2">
                  <a:txBody>
                    <a:bodyPr/>
                    <a:lstStyle/>
                    <a:p>
                      <a:pPr algn="ctr" rtl="0" fontAlgn="b"/>
                      <a:endPar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tc hMerge="1">
                  <a:txBody>
                    <a:bodyPr/>
                    <a:lstStyle/>
                    <a:p>
                      <a:endParaRPr lang="en-US"/>
                    </a:p>
                  </a:txBody>
                  <a:tcPr/>
                </a:tc>
                <a:tc>
                  <a:txBody>
                    <a:bodyPr/>
                    <a:lstStyle/>
                    <a:p>
                      <a:pPr algn="ctr" rtl="0" fontAlgn="b"/>
                      <a:endPar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extLst>
                  <a:ext uri="{0D108BD9-81ED-4DB2-BD59-A6C34878D82A}">
                    <a16:rowId xmlns:a16="http://schemas.microsoft.com/office/drawing/2014/main" val="10004"/>
                  </a:ext>
                </a:extLst>
              </a:tr>
              <a:tr h="316460">
                <a:tc gridSpan="4">
                  <a:txBody>
                    <a:bodyPr/>
                    <a:lstStyle/>
                    <a:p>
                      <a:pPr algn="l" rtl="0" fontAlgn="b"/>
                      <a:r>
                        <a:rPr lang="en-US" sz="900" b="1" i="0" u="none" strike="noStrike" kern="1200"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Attributes</a:t>
                      </a: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r h="192201">
                <a:tc gridSpan="4">
                  <a:txBody>
                    <a:bodyPr/>
                    <a:lstStyle/>
                    <a:p>
                      <a:pPr algn="l" rtl="0" fontAlgn="b"/>
                      <a:r>
                        <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Investment</a:t>
                      </a:r>
                      <a:r>
                        <a:rPr lang="en-US" sz="900" b="0" i="0" u="none" strike="noStrike"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Grade</a:t>
                      </a:r>
                      <a:endPar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6"/>
                  </a:ext>
                </a:extLst>
              </a:tr>
              <a:tr h="192201">
                <a:tc gridSpan="4">
                  <a:txBody>
                    <a:bodyPr/>
                    <a:lstStyle/>
                    <a:p>
                      <a:pPr algn="l" rtl="0" fontAlgn="b"/>
                      <a:r>
                        <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Duration</a:t>
                      </a:r>
                      <a:r>
                        <a:rPr lang="en-US" sz="900" b="0" i="0" u="none" strike="noStrike" baseline="0"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 of 3 to 8 Years</a:t>
                      </a:r>
                      <a:endPar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7"/>
                  </a:ext>
                </a:extLst>
              </a:tr>
              <a:tr h="192201">
                <a:tc gridSpan="4">
                  <a:txBody>
                    <a:bodyPr/>
                    <a:lstStyle/>
                    <a:p>
                      <a:pPr algn="l" rtl="0" fontAlgn="b"/>
                      <a:r>
                        <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Downside Protection</a:t>
                      </a: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r h="192201">
                <a:tc gridSpan="4">
                  <a:txBody>
                    <a:bodyPr/>
                    <a:lstStyle/>
                    <a:p>
                      <a:pPr algn="l" rtl="0" fontAlgn="b"/>
                      <a:endParaRPr lang="en-US" sz="9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9"/>
                  </a:ext>
                </a:extLst>
              </a:tr>
              <a:tr h="626255">
                <a:tc gridSpan="2">
                  <a:txBody>
                    <a:bodyPr/>
                    <a:lstStyle/>
                    <a:p>
                      <a:pPr marL="0" marR="0" lvl="0" indent="0" algn="l" defTabSz="967871"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Characteristics</a:t>
                      </a:r>
                    </a:p>
                    <a:p>
                      <a:pPr algn="l" rtl="0" fontAlgn="t"/>
                      <a:endParaRPr lang="en-US" sz="900" b="1" i="0" u="none" strike="noStrike" kern="1200" dirty="0">
                        <a:solidFill>
                          <a:srgbClr val="7E929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lnL>
                      <a:noFill/>
                    </a:lnL>
                    <a:lnR>
                      <a:noFill/>
                    </a:lnR>
                    <a:lnT>
                      <a:noFill/>
                    </a:lnT>
                    <a:lnB>
                      <a:noFill/>
                    </a:lnB>
                    <a:noFill/>
                  </a:tcPr>
                </a:tc>
                <a:tc hMerge="1">
                  <a:txBody>
                    <a:bodyPr/>
                    <a:lstStyle/>
                    <a:p>
                      <a:pPr algn="ctr" rtl="0" fontAlgn="b"/>
                      <a:endParaRPr lang="en-US" sz="800" b="1" i="0" u="none" strike="noStrike" dirty="0">
                        <a:solidFill>
                          <a:srgbClr val="789291"/>
                        </a:solidFill>
                        <a:effectLst/>
                        <a:latin typeface="Helvetica Neue Light"/>
                      </a:endParaRPr>
                    </a:p>
                  </a:txBody>
                  <a:tcPr marL="8731" marR="8731" marT="8474" marB="0" anchor="b">
                    <a:lnL>
                      <a:noFill/>
                    </a:lnL>
                    <a:lnR>
                      <a:noFill/>
                    </a:lnR>
                    <a:lnT>
                      <a:noFill/>
                    </a:lnT>
                    <a:lnB>
                      <a:noFill/>
                    </a:lnB>
                    <a:noFill/>
                  </a:tcPr>
                </a:tc>
                <a:tc>
                  <a:txBody>
                    <a:bodyPr/>
                    <a:lstStyle/>
                    <a:p>
                      <a:pPr algn="ctr" rtl="0" fontAlgn="b"/>
                      <a:endParaRPr lang="en-US" sz="800" b="1" i="0" u="none" strike="noStrike" dirty="0">
                        <a:solidFill>
                          <a:srgbClr val="7E929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tc>
                  <a:txBody>
                    <a:bodyPr/>
                    <a:lstStyle/>
                    <a:p>
                      <a:pPr algn="ctr" rtl="0" fontAlgn="b"/>
                      <a:endParaRPr lang="en-US" sz="800" b="1" i="0" u="none" strike="noStrike" dirty="0">
                        <a:solidFill>
                          <a:srgbClr val="7E9291"/>
                        </a:solidFill>
                        <a:effectLst/>
                        <a:latin typeface="Segoe UI" panose="020B0502040204020203" pitchFamily="34" charset="0"/>
                        <a:ea typeface="Segoe UI" panose="020B0502040204020203" pitchFamily="34" charset="0"/>
                        <a:cs typeface="Segoe UI" panose="020B0502040204020203" pitchFamily="34" charset="0"/>
                      </a:endParaRPr>
                    </a:p>
                  </a:txBody>
                  <a:tcPr marL="8731" marR="8731" marT="8474" marB="0" anchor="b">
                    <a:lnL>
                      <a:noFill/>
                    </a:lnL>
                    <a:lnR>
                      <a:noFill/>
                    </a:lnR>
                    <a:lnT>
                      <a:noFill/>
                    </a:lnT>
                    <a:lnB>
                      <a:noFill/>
                    </a:lnB>
                    <a:noFill/>
                  </a:tcPr>
                </a:tc>
                <a:extLst>
                  <a:ext uri="{0D108BD9-81ED-4DB2-BD59-A6C34878D82A}">
                    <a16:rowId xmlns:a16="http://schemas.microsoft.com/office/drawing/2014/main" val="10012"/>
                  </a:ext>
                </a:extLst>
              </a:tr>
            </a:tbl>
          </a:graphicData>
        </a:graphic>
      </p:graphicFrame>
      <p:graphicFrame>
        <p:nvGraphicFramePr>
          <p:cNvPr id="15" name="Content Placeholder 21"/>
          <p:cNvGraphicFramePr>
            <a:graphicFrameLocks noGrp="1"/>
          </p:cNvGraphicFramePr>
          <p:nvPr>
            <p:ph sz="quarter" idx="18"/>
            <p:custDataLst>
              <p:tags r:id="rId2"/>
            </p:custDataLst>
            <p:extLst>
              <p:ext uri="{D42A27DB-BD31-4B8C-83A1-F6EECF244321}">
                <p14:modId xmlns:p14="http://schemas.microsoft.com/office/powerpoint/2010/main" val="502011868"/>
              </p:ext>
            </p:extLst>
          </p:nvPr>
        </p:nvGraphicFramePr>
        <p:xfrm>
          <a:off x="3429000" y="6355179"/>
          <a:ext cx="3464911" cy="1645821"/>
        </p:xfrm>
        <a:graphic>
          <a:graphicData uri="http://schemas.openxmlformats.org/drawingml/2006/table">
            <a:tbl>
              <a:tblPr/>
              <a:tblGrid>
                <a:gridCol w="1405270">
                  <a:extLst>
                    <a:ext uri="{9D8B030D-6E8A-4147-A177-3AD203B41FA5}">
                      <a16:colId xmlns:a16="http://schemas.microsoft.com/office/drawing/2014/main" val="20000"/>
                    </a:ext>
                  </a:extLst>
                </a:gridCol>
                <a:gridCol w="374477">
                  <a:extLst>
                    <a:ext uri="{9D8B030D-6E8A-4147-A177-3AD203B41FA5}">
                      <a16:colId xmlns:a16="http://schemas.microsoft.com/office/drawing/2014/main" val="20001"/>
                    </a:ext>
                  </a:extLst>
                </a:gridCol>
                <a:gridCol w="421291">
                  <a:extLst>
                    <a:ext uri="{9D8B030D-6E8A-4147-A177-3AD203B41FA5}">
                      <a16:colId xmlns:a16="http://schemas.microsoft.com/office/drawing/2014/main" val="20003"/>
                    </a:ext>
                  </a:extLst>
                </a:gridCol>
                <a:gridCol w="421291">
                  <a:extLst>
                    <a:ext uri="{9D8B030D-6E8A-4147-A177-3AD203B41FA5}">
                      <a16:colId xmlns:a16="http://schemas.microsoft.com/office/drawing/2014/main" val="20004"/>
                    </a:ext>
                  </a:extLst>
                </a:gridCol>
                <a:gridCol w="421291">
                  <a:extLst>
                    <a:ext uri="{9D8B030D-6E8A-4147-A177-3AD203B41FA5}">
                      <a16:colId xmlns:a16="http://schemas.microsoft.com/office/drawing/2014/main" val="20005"/>
                    </a:ext>
                  </a:extLst>
                </a:gridCol>
                <a:gridCol w="421291">
                  <a:extLst>
                    <a:ext uri="{9D8B030D-6E8A-4147-A177-3AD203B41FA5}">
                      <a16:colId xmlns:a16="http://schemas.microsoft.com/office/drawing/2014/main" val="20006"/>
                    </a:ext>
                  </a:extLst>
                </a:gridCol>
              </a:tblGrid>
              <a:tr h="266923">
                <a:tc gridSpan="3">
                  <a:txBody>
                    <a:bodyPr/>
                    <a:lstStyle/>
                    <a:p>
                      <a:pPr algn="l" fontAlgn="ctr"/>
                      <a:r>
                        <a:rPr lang="en-US" sz="1000" b="1" i="0" u="none" strike="noStrike" dirty="0">
                          <a:solidFill>
                            <a:srgbClr val="7E9291"/>
                          </a:solidFill>
                          <a:effectLst/>
                          <a:latin typeface="Segoe UI" panose="020B0502040204020203" pitchFamily="34" charset="0"/>
                          <a:ea typeface="Segoe UI" panose="020B0502040204020203" pitchFamily="34" charset="0"/>
                          <a:cs typeface="Segoe UI" panose="020B0502040204020203" pitchFamily="34" charset="0"/>
                        </a:rPr>
                        <a:t>| Composite Total Returns (%)</a:t>
                      </a:r>
                    </a:p>
                  </a:txBody>
                  <a:tcPr marL="8993" marR="8993" marT="8728" marB="0" anchor="ctr">
                    <a:lnL>
                      <a:noFill/>
                    </a:lnL>
                    <a:lnR>
                      <a:noFill/>
                    </a:lnR>
                    <a:lnT>
                      <a:noFill/>
                    </a:lnT>
                    <a:lnB>
                      <a:noFill/>
                    </a:lnB>
                  </a:tcPr>
                </a:tc>
                <a:tc hMerge="1">
                  <a:txBody>
                    <a:bodyPr/>
                    <a:lstStyle/>
                    <a:p>
                      <a:endParaRPr lang="en-US"/>
                    </a:p>
                  </a:txBody>
                  <a:tcPr/>
                </a:tc>
                <a:tc hMerge="1">
                  <a:txBody>
                    <a:bodyPr/>
                    <a:lstStyle/>
                    <a:p>
                      <a:pPr algn="l" fontAlgn="ctr"/>
                      <a:endParaRPr lang="en-US" sz="900" b="0" i="0" u="none" strike="noStrike" dirty="0">
                        <a:solidFill>
                          <a:srgbClr val="000000"/>
                        </a:solidFill>
                        <a:effectLst/>
                        <a:latin typeface="+mn-lt"/>
                      </a:endParaRPr>
                    </a:p>
                  </a:txBody>
                  <a:tcPr marL="8175" marR="8175" marT="7933"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extLst>
                  <a:ext uri="{0D108BD9-81ED-4DB2-BD59-A6C34878D82A}">
                    <a16:rowId xmlns:a16="http://schemas.microsoft.com/office/drawing/2014/main" val="10000"/>
                  </a:ext>
                </a:extLst>
              </a:tr>
              <a:tr h="152226">
                <a:tc gridSpan="3">
                  <a:txBody>
                    <a:bodyPr/>
                    <a:lstStyle/>
                    <a:p>
                      <a:pPr marL="60325" lvl="1" indent="0" algn="l" fontAlgn="ctr"/>
                      <a:r>
                        <a:rPr lang="en-US" sz="800" kern="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as of December 31, 2025</a:t>
                      </a:r>
                    </a:p>
                  </a:txBody>
                  <a:tcPr marL="8993" marR="8993" marT="8728" marB="0" anchor="ctr">
                    <a:lnL>
                      <a:noFill/>
                    </a:lnL>
                    <a:lnR>
                      <a:noFill/>
                    </a:lnR>
                    <a:lnT>
                      <a:noFill/>
                    </a:lnT>
                    <a:lnB>
                      <a:noFill/>
                    </a:lnB>
                  </a:tcPr>
                </a:tc>
                <a:tc hMerge="1">
                  <a:txBody>
                    <a:bodyPr/>
                    <a:lstStyle/>
                    <a:p>
                      <a:pPr algn="l" fontAlgn="ctr"/>
                      <a:endParaRPr lang="en-US" sz="900" b="0" i="0" u="none" strike="noStrike" dirty="0">
                        <a:solidFill>
                          <a:srgbClr val="000000"/>
                        </a:solidFill>
                        <a:effectLst/>
                        <a:latin typeface="+mn-lt"/>
                      </a:endParaRPr>
                    </a:p>
                  </a:txBody>
                  <a:tcPr marL="8175" marR="8175" marT="7933" marB="0" anchor="ctr">
                    <a:lnL>
                      <a:noFill/>
                    </a:lnL>
                    <a:lnR>
                      <a:noFill/>
                    </a:lnR>
                    <a:lnT>
                      <a:noFill/>
                    </a:lnT>
                    <a:lnB>
                      <a:noFill/>
                    </a:lnB>
                  </a:tcPr>
                </a:tc>
                <a:tc hMerge="1">
                  <a:txBody>
                    <a:bodyPr/>
                    <a:lstStyle/>
                    <a:p>
                      <a:pPr algn="l" fontAlgn="ctr"/>
                      <a:endParaRPr lang="en-US" sz="900" b="0" i="0" u="none" strike="noStrike" dirty="0">
                        <a:solidFill>
                          <a:srgbClr val="000000"/>
                        </a:solidFill>
                        <a:effectLst/>
                        <a:latin typeface="+mn-lt"/>
                      </a:endParaRPr>
                    </a:p>
                  </a:txBody>
                  <a:tcPr marL="8175" marR="8175" marT="7933"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tc>
                  <a:txBody>
                    <a:bodyPr/>
                    <a:lstStyle/>
                    <a:p>
                      <a:pPr algn="l" fontAlgn="ctr"/>
                      <a:endParaRPr lang="en-US" sz="800" b="0" i="0" u="none" strike="noStrike" dirty="0">
                        <a:solidFill>
                          <a:srgbClr val="000000"/>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a:noFill/>
                    </a:lnL>
                    <a:lnR>
                      <a:noFill/>
                    </a:lnR>
                    <a:lnT>
                      <a:noFill/>
                    </a:lnT>
                    <a:lnB>
                      <a:noFill/>
                    </a:lnB>
                  </a:tcPr>
                </a:tc>
                <a:extLst>
                  <a:ext uri="{0D108BD9-81ED-4DB2-BD59-A6C34878D82A}">
                    <a16:rowId xmlns:a16="http://schemas.microsoft.com/office/drawing/2014/main" val="10001"/>
                  </a:ext>
                </a:extLst>
              </a:tr>
              <a:tr h="321314">
                <a:tc>
                  <a:txBody>
                    <a:bodyPr/>
                    <a:lstStyle/>
                    <a:p>
                      <a:pPr algn="l" fontAlgn="ctr"/>
                      <a:r>
                        <a:rPr lang="en-US" sz="800" b="1" i="0" u="none" strike="noStrike"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 </a:t>
                      </a:r>
                    </a:p>
                  </a:txBody>
                  <a:tcPr marL="8993" marR="8993" marT="8728" marB="0" anchor="ctr">
                    <a:lnL>
                      <a:noFill/>
                    </a:lnL>
                    <a:lnR>
                      <a:noFill/>
                    </a:lnR>
                    <a:lnT>
                      <a:noFill/>
                    </a:lnT>
                    <a:lnB w="12700" cap="flat" cmpd="sng" algn="ctr">
                      <a:noFill/>
                      <a:prstDash val="solid"/>
                      <a:round/>
                      <a:headEnd type="none" w="med" len="med"/>
                      <a:tailEnd type="none" w="med" len="med"/>
                    </a:lnB>
                  </a:tcPr>
                </a:tc>
                <a:tc>
                  <a:txBody>
                    <a:bodyPr/>
                    <a:lstStyle/>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4Q25</a:t>
                      </a:r>
                    </a:p>
                  </a:txBody>
                  <a:tcPr marL="8993" marR="8993" marT="8728" marB="0" anchor="b">
                    <a:lnL>
                      <a:noFill/>
                    </a:lnL>
                    <a:lnR>
                      <a:noFill/>
                    </a:lnR>
                    <a:lnT>
                      <a:noFill/>
                    </a:lnT>
                    <a:lnB w="12700" cap="flat" cmpd="sng" algn="ctr">
                      <a:noFill/>
                      <a:prstDash val="solid"/>
                      <a:round/>
                      <a:headEnd type="none" w="med" len="med"/>
                      <a:tailEnd type="none" w="med" len="med"/>
                    </a:lnB>
                  </a:tcPr>
                </a:tc>
                <a:tc>
                  <a:txBody>
                    <a:bodyPr/>
                    <a:lstStyle/>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One</a:t>
                      </a:r>
                    </a:p>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Year</a:t>
                      </a:r>
                    </a:p>
                  </a:txBody>
                  <a:tcPr marL="8993" marR="8993" marT="8728" marB="0" anchor="b">
                    <a:lnL>
                      <a:noFill/>
                    </a:lnL>
                    <a:lnR>
                      <a:noFill/>
                    </a:lnR>
                    <a:lnT>
                      <a:noFill/>
                    </a:lnT>
                    <a:lnB w="12700" cap="flat" cmpd="sng" algn="ctr">
                      <a:noFill/>
                      <a:prstDash val="solid"/>
                      <a:round/>
                      <a:headEnd type="none" w="med" len="med"/>
                      <a:tailEnd type="none" w="med" len="med"/>
                    </a:lnB>
                  </a:tcPr>
                </a:tc>
                <a:tc>
                  <a:txBody>
                    <a:bodyPr/>
                    <a:lstStyle/>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Three </a:t>
                      </a:r>
                    </a:p>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Years</a:t>
                      </a:r>
                    </a:p>
                  </a:txBody>
                  <a:tcPr marL="8993" marR="8993" marT="8728" marB="0" anchor="b">
                    <a:lnL>
                      <a:noFill/>
                    </a:lnL>
                    <a:lnR>
                      <a:noFill/>
                    </a:lnR>
                    <a:lnT>
                      <a:noFill/>
                    </a:lnT>
                    <a:lnB w="12700" cap="flat" cmpd="sng" algn="ctr">
                      <a:noFill/>
                      <a:prstDash val="solid"/>
                      <a:round/>
                      <a:headEnd type="none" w="med" len="med"/>
                      <a:tailEnd type="none" w="med" len="med"/>
                    </a:lnB>
                  </a:tcPr>
                </a:tc>
                <a:tc>
                  <a:txBody>
                    <a:bodyPr/>
                    <a:lstStyle/>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Five </a:t>
                      </a:r>
                    </a:p>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Years</a:t>
                      </a:r>
                    </a:p>
                  </a:txBody>
                  <a:tcPr marL="8993" marR="8993" marT="8728" marB="0" anchor="b">
                    <a:lnL>
                      <a:noFill/>
                    </a:lnL>
                    <a:lnR>
                      <a:noFill/>
                    </a:lnR>
                    <a:lnT>
                      <a:noFill/>
                    </a:lnT>
                    <a:lnB w="12700" cap="flat" cmpd="sng" algn="ctr">
                      <a:noFill/>
                      <a:prstDash val="solid"/>
                      <a:round/>
                      <a:headEnd type="none" w="med" len="med"/>
                      <a:tailEnd type="none" w="med" len="med"/>
                    </a:lnB>
                  </a:tcPr>
                </a:tc>
                <a:tc>
                  <a:txBody>
                    <a:bodyPr/>
                    <a:lstStyle/>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Ten</a:t>
                      </a:r>
                    </a:p>
                    <a:p>
                      <a:pPr algn="ctr" fontAlgn="ctr"/>
                      <a:r>
                        <a:rPr lang="en-US" sz="800" b="0" i="0" u="none" strike="noStrike" dirty="0">
                          <a:solidFill>
                            <a:schemeClr val="tx1"/>
                          </a:solidFill>
                          <a:effectLst/>
                          <a:latin typeface="Segoe UI" panose="020B0502040204020203" pitchFamily="34" charset="0"/>
                          <a:ea typeface="Segoe UI" panose="020B0502040204020203" pitchFamily="34" charset="0"/>
                          <a:cs typeface="Segoe UI" panose="020B0502040204020203" pitchFamily="34" charset="0"/>
                        </a:rPr>
                        <a:t>Years</a:t>
                      </a:r>
                    </a:p>
                  </a:txBody>
                  <a:tcPr marL="8993" marR="8993" marT="8728" marB="0" anchor="b">
                    <a:lnL>
                      <a:noFill/>
                    </a:lnL>
                    <a:lnR>
                      <a:noFill/>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301786">
                <a:tc>
                  <a:txBody>
                    <a:bodyPr/>
                    <a:lstStyle/>
                    <a:p>
                      <a:pPr algn="l" fontAlgn="ctr"/>
                      <a:r>
                        <a:rPr lang="en-US" sz="800" b="1" i="0" u="none" strike="noStrike"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Gross</a:t>
                      </a:r>
                      <a:r>
                        <a:rPr lang="en-US" sz="800" b="1" i="0" u="none" strike="noStrike" baseline="0"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 of Fees</a:t>
                      </a:r>
                      <a:endParaRPr lang="en-US" sz="800" b="1" i="0" u="none" strike="noStrike" dirty="0">
                        <a:solidFill>
                          <a:srgbClr val="FFFFFF"/>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E9191"/>
                    </a:solid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0.9</a:t>
                      </a:r>
                    </a:p>
                  </a:txBody>
                  <a:tcPr marL="0" marR="0"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6.6</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4.7</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2.3</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01786">
                <a:tc>
                  <a:txBody>
                    <a:bodyPr/>
                    <a:lstStyle/>
                    <a:p>
                      <a:pPr marL="0" algn="l" defTabSz="914400" rtl="0" eaLnBrk="1" fontAlgn="ctr" latinLnBrk="0" hangingPunct="1"/>
                      <a:r>
                        <a:rPr lang="en-US" sz="800" b="1" i="0" u="none" strike="noStrike" kern="1200"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Net</a:t>
                      </a:r>
                      <a:r>
                        <a:rPr lang="en-US" sz="800" b="1" i="0" u="none" strike="noStrike" kern="1200" baseline="0"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 of Fees</a:t>
                      </a:r>
                      <a:endParaRPr lang="en-US" sz="800" b="1" i="0" u="none" strike="noStrike" kern="1200" dirty="0">
                        <a:solidFill>
                          <a:srgbClr val="FFFFFF"/>
                        </a:solidFill>
                        <a:effectLst/>
                        <a:latin typeface="Segoe UI" panose="020B0502040204020203" pitchFamily="34" charset="0"/>
                        <a:ea typeface="Segoe UI" panose="020B0502040204020203" pitchFamily="34" charset="0"/>
                        <a:cs typeface="Segoe UI" panose="020B0502040204020203" pitchFamily="34" charset="0"/>
                      </a:endParaRPr>
                    </a:p>
                  </a:txBody>
                  <a:tcPr marL="8993" marR="8993" marT="8728"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E9191"/>
                    </a:solid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0.7</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5.9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4.3</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-0.1</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2.0</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01786">
                <a:tc>
                  <a:txBody>
                    <a:bodyPr/>
                    <a:lstStyle/>
                    <a:p>
                      <a:pPr marL="0" algn="l" defTabSz="914400" rtl="0" eaLnBrk="1" fontAlgn="ctr" latinLnBrk="0" hangingPunct="1"/>
                      <a:r>
                        <a:rPr lang="en-US" sz="800" b="1" i="0" u="none" strike="noStrike" kern="1200" dirty="0">
                          <a:solidFill>
                            <a:srgbClr val="FFFFFF"/>
                          </a:solidFill>
                          <a:effectLst/>
                          <a:latin typeface="Segoe UI" panose="020B0502040204020203" pitchFamily="34" charset="0"/>
                          <a:ea typeface="Segoe UI" panose="020B0502040204020203" pitchFamily="34" charset="0"/>
                          <a:cs typeface="Segoe UI" panose="020B0502040204020203" pitchFamily="34" charset="0"/>
                        </a:rPr>
                        <a:t>Bloomberg Gov't/ Credit Bond</a:t>
                      </a:r>
                    </a:p>
                  </a:txBody>
                  <a:tcPr marL="11876" marR="11876" marT="11527"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E9191"/>
                    </a:solid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6.9</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4.6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-0.6</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800" b="0" i="0" u="none" strike="noStrike" dirty="0">
                          <a:solidFill>
                            <a:schemeClr val="tx1"/>
                          </a:solidFill>
                          <a:effectLst/>
                          <a:latin typeface="Segoe UI" panose="020B0502040204020203" pitchFamily="34" charset="0"/>
                          <a:cs typeface="Segoe UI" panose="020B0502040204020203" pitchFamily="34" charset="0"/>
                        </a:rPr>
                        <a:t>2.2</a:t>
                      </a: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12" name="Rectangle 11"/>
          <p:cNvSpPr/>
          <p:nvPr/>
        </p:nvSpPr>
        <p:spPr>
          <a:xfrm>
            <a:off x="685800" y="8372817"/>
            <a:ext cx="2362200" cy="276999"/>
          </a:xfrm>
          <a:prstGeom prst="rect">
            <a:avLst/>
          </a:prstGeom>
        </p:spPr>
        <p:txBody>
          <a:bodyPr wrap="square">
            <a:spAutoFit/>
          </a:bodyPr>
          <a:lstStyle/>
          <a:p>
            <a:pPr algn="just"/>
            <a:r>
              <a:rPr lang="en-US" sz="600" i="1"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Source: </a:t>
            </a:r>
            <a:r>
              <a:rPr lang="en-US" sz="600" i="1" dirty="0" err="1">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BondEdge</a:t>
            </a:r>
            <a:endParaRPr lang="en-US" sz="600" i="1"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endParaRPr>
          </a:p>
          <a:p>
            <a:pPr algn="just"/>
            <a:r>
              <a:rPr lang="en-US" sz="600" i="1"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LBGC is the Bloomberg U.S. Government/Credit Bond Index</a:t>
            </a:r>
          </a:p>
        </p:txBody>
      </p:sp>
      <p:sp>
        <p:nvSpPr>
          <p:cNvPr id="14" name="Rectangle 13"/>
          <p:cNvSpPr/>
          <p:nvPr/>
        </p:nvSpPr>
        <p:spPr>
          <a:xfrm>
            <a:off x="3368041" y="8072735"/>
            <a:ext cx="4023360" cy="461665"/>
          </a:xfrm>
          <a:prstGeom prst="rect">
            <a:avLst/>
          </a:prstGeom>
        </p:spPr>
        <p:txBody>
          <a:bodyPr wrap="square">
            <a:spAutoFit/>
          </a:bodyPr>
          <a:lstStyle/>
          <a:p>
            <a:pPr algn="just"/>
            <a:r>
              <a:rPr lang="en-US" sz="600" i="1"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Performance for periods greater than one year is annualized. Past performance is not indicative of future results. Returns are calculated using a time-weighted return and include the reinvestment of all income. Gross of fee performance is reduced by any transaction costs. Net of fee performance is further reduced by actual management fees. Please refer to the GIPS Composite Report for additional details on the Flexible Bond composite. </a:t>
            </a:r>
          </a:p>
        </p:txBody>
      </p:sp>
    </p:spTree>
    <p:extLst>
      <p:ext uri="{BB962C8B-B14F-4D97-AF65-F5344CB8AC3E}">
        <p14:creationId xmlns:p14="http://schemas.microsoft.com/office/powerpoint/2010/main" val="364496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025086B-E477-B183-7210-753E448548BB}"/>
              </a:ext>
            </a:extLst>
          </p:cNvPr>
          <p:cNvPicPr>
            <a:picLocks noChangeAspect="1"/>
          </p:cNvPicPr>
          <p:nvPr/>
        </p:nvPicPr>
        <p:blipFill>
          <a:blip r:embed="rId2"/>
          <a:stretch>
            <a:fillRect/>
          </a:stretch>
        </p:blipFill>
        <p:spPr>
          <a:xfrm>
            <a:off x="172720" y="4616894"/>
            <a:ext cx="5750353" cy="3126617"/>
          </a:xfrm>
          <a:prstGeom prst="rect">
            <a:avLst/>
          </a:prstGeom>
        </p:spPr>
      </p:pic>
      <p:graphicFrame>
        <p:nvGraphicFramePr>
          <p:cNvPr id="2" name="Chart 1">
            <a:extLst>
              <a:ext uri="{FF2B5EF4-FFF2-40B4-BE49-F238E27FC236}">
                <a16:creationId xmlns:a16="http://schemas.microsoft.com/office/drawing/2014/main" id="{00000000-0008-0000-0100-00000D200000}"/>
              </a:ext>
            </a:extLst>
          </p:cNvPr>
          <p:cNvGraphicFramePr>
            <a:graphicFrameLocks/>
          </p:cNvGraphicFramePr>
          <p:nvPr>
            <p:extLst>
              <p:ext uri="{D42A27DB-BD31-4B8C-83A1-F6EECF244321}">
                <p14:modId xmlns:p14="http://schemas.microsoft.com/office/powerpoint/2010/main" val="2278580034"/>
              </p:ext>
            </p:extLst>
          </p:nvPr>
        </p:nvGraphicFramePr>
        <p:xfrm>
          <a:off x="3914042" y="977411"/>
          <a:ext cx="3858358" cy="3213589"/>
        </p:xfrm>
        <a:graphic>
          <a:graphicData uri="http://schemas.openxmlformats.org/drawingml/2006/chart">
            <c:chart xmlns:c="http://schemas.openxmlformats.org/drawingml/2006/chart" xmlns:r="http://schemas.openxmlformats.org/officeDocument/2006/relationships" r:id="rId3"/>
          </a:graphicData>
        </a:graphic>
      </p:graphicFrame>
      <p:sp>
        <p:nvSpPr>
          <p:cNvPr id="3" name="Date Placeholder 2"/>
          <p:cNvSpPr>
            <a:spLocks noGrp="1"/>
          </p:cNvSpPr>
          <p:nvPr>
            <p:ph type="dt" sz="half" idx="2"/>
          </p:nvPr>
        </p:nvSpPr>
        <p:spPr/>
        <p:txBody>
          <a:bodyPr/>
          <a:lstStyle/>
          <a:p>
            <a:pPr marR="67213" eaLnBrk="0" fontAlgn="base" hangingPunct="0">
              <a:spcBef>
                <a:spcPct val="0"/>
              </a:spcBef>
              <a:spcAft>
                <a:spcPct val="0"/>
              </a:spcAft>
            </a:pPr>
            <a:r>
              <a:rPr lang="en-US" altLang="en-US" dirty="0">
                <a:solidFill>
                  <a:srgbClr val="969696"/>
                </a:solidFill>
                <a:latin typeface="Segoe UI" panose="020B0502040204020203" pitchFamily="34" charset="0"/>
                <a:ea typeface="Segoe UI" panose="020B0502040204020203" pitchFamily="34" charset="0"/>
                <a:cs typeface="Segoe UI" panose="020B0502040204020203" pitchFamily="34" charset="0"/>
              </a:rPr>
              <a:t>SKBA Capital Management, LLC           www.skba.com</a:t>
            </a:r>
            <a:endParaRPr lang="en-US" altLang="en-US" dirty="0">
              <a:solidFill>
                <a:schemeClr val="tx1"/>
              </a:solidFill>
              <a:latin typeface="Segoe UI" panose="020B0502040204020203" pitchFamily="34" charset="0"/>
              <a:ea typeface="Segoe UI" panose="020B0502040204020203" pitchFamily="34" charset="0"/>
              <a:cs typeface="Segoe UI" panose="020B0502040204020203" pitchFamily="34" charset="0"/>
            </a:endParaRPr>
          </a:p>
        </p:txBody>
      </p:sp>
      <p:sp>
        <p:nvSpPr>
          <p:cNvPr id="11" name="Content Placeholder 10"/>
          <p:cNvSpPr>
            <a:spLocks noGrp="1"/>
          </p:cNvSpPr>
          <p:nvPr>
            <p:ph sz="quarter" idx="18"/>
          </p:nvPr>
        </p:nvSpPr>
        <p:spPr>
          <a:xfrm>
            <a:off x="172720" y="7391400"/>
            <a:ext cx="7426960" cy="2362200"/>
          </a:xfrm>
        </p:spPr>
        <p:txBody>
          <a:bodyPr>
            <a:normAutofit/>
          </a:bodyPr>
          <a:lstStyle/>
          <a:p>
            <a:pPr marL="1681" indent="0">
              <a:lnSpc>
                <a:spcPct val="100000"/>
              </a:lnSpc>
              <a:spcAft>
                <a:spcPts val="423"/>
              </a:spcAft>
              <a:buNone/>
            </a:pPr>
            <a:r>
              <a:rPr lang="en-US" sz="1000" b="1" dirty="0">
                <a:solidFill>
                  <a:srgbClr val="7E9191"/>
                </a:solidFill>
                <a:latin typeface="Segoe UI" panose="020B0502040204020203" pitchFamily="34" charset="0"/>
                <a:ea typeface="Segoe UI" panose="020B0502040204020203" pitchFamily="34" charset="0"/>
                <a:cs typeface="Segoe UI" panose="020B0502040204020203" pitchFamily="34" charset="0"/>
              </a:rPr>
              <a:t>SKBA Capital Management</a:t>
            </a:r>
          </a:p>
          <a:p>
            <a:pPr marL="1681" indent="0" algn="just">
              <a:lnSpc>
                <a:spcPct val="100000"/>
              </a:lnSpc>
              <a:buNone/>
            </a:pPr>
            <a:r>
              <a:rPr lang="en-US" sz="900" dirty="0">
                <a:latin typeface="Segoe UI" panose="020B0502040204020203" pitchFamily="34" charset="0"/>
                <a:ea typeface="Segoe UI" panose="020B0502040204020203" pitchFamily="34" charset="0"/>
                <a:cs typeface="Segoe UI" panose="020B0502040204020203" pitchFamily="34" charset="0"/>
              </a:rPr>
              <a:t>SKBA Capital Management, LLC is an independent San Francisco based boutique investment management firm founded in 1989. The firm manages equity and fixed income portfolios for institutions and private clients using its time-tested value investing approach seeking to preserve and increase clients’ capital while maintaining appropriate risk exposure and downside protection. </a:t>
            </a:r>
          </a:p>
          <a:p>
            <a:pPr marL="1681" indent="0" algn="just">
              <a:lnSpc>
                <a:spcPct val="100000"/>
              </a:lnSpc>
              <a:buNone/>
            </a:pPr>
            <a:r>
              <a:rPr lang="en-US" sz="700" i="1" dirty="0">
                <a:solidFill>
                  <a:schemeClr val="tx1"/>
                </a:solidFill>
                <a:latin typeface="Segoe UI" panose="020B0502040204020203" pitchFamily="34" charset="0"/>
                <a:ea typeface="Segoe UI" panose="020B0502040204020203" pitchFamily="34" charset="0"/>
                <a:cs typeface="Segoe UI" panose="020B0502040204020203" pitchFamily="34" charset="0"/>
              </a:rPr>
              <a:t>Reader should not assume that investments in</a:t>
            </a:r>
            <a:r>
              <a:rPr lang="en-US" sz="700" i="1" dirty="0">
                <a:solidFill>
                  <a:srgbClr val="353634"/>
                </a:solidFill>
                <a:latin typeface="Segoe UI" panose="020B0502040204020203" pitchFamily="34" charset="0"/>
                <a:ea typeface="Segoe UI" panose="020B0502040204020203" pitchFamily="34" charset="0"/>
                <a:cs typeface="Segoe UI" panose="020B0502040204020203" pitchFamily="34" charset="0"/>
              </a:rPr>
              <a:t> the securities identified were or will be profitable. The securities identified and described do not represent all the securities purchased, sold or recommended for the client </a:t>
            </a:r>
            <a:r>
              <a:rPr lang="en-US" sz="700" i="1" dirty="0">
                <a:solidFill>
                  <a:schemeClr val="tx1"/>
                </a:solidFill>
                <a:latin typeface="Segoe UI" panose="020B0502040204020203" pitchFamily="34" charset="0"/>
                <a:ea typeface="Segoe UI" panose="020B0502040204020203" pitchFamily="34" charset="0"/>
                <a:cs typeface="Segoe UI" panose="020B0502040204020203" pitchFamily="34" charset="0"/>
              </a:rPr>
              <a:t>accounts. Holdings are subject to change. The fixed income Characteristics and Sector </a:t>
            </a:r>
            <a:r>
              <a:rPr lang="en-US" sz="700" i="1" dirty="0">
                <a:solidFill>
                  <a:schemeClr val="tx1"/>
                </a:solidFill>
              </a:rPr>
              <a:t>D</a:t>
            </a:r>
            <a:r>
              <a:rPr lang="en-US" sz="700" i="1" dirty="0">
                <a:solidFill>
                  <a:schemeClr val="tx1"/>
                </a:solidFill>
                <a:latin typeface="Segoe UI" panose="020B0502040204020203" pitchFamily="34" charset="0"/>
                <a:ea typeface="Segoe UI" panose="020B0502040204020203" pitchFamily="34" charset="0"/>
                <a:cs typeface="Segoe UI" panose="020B0502040204020203" pitchFamily="34" charset="0"/>
              </a:rPr>
              <a:t>iversification </a:t>
            </a:r>
            <a:r>
              <a:rPr lang="en-US" sz="700" i="1" dirty="0">
                <a:solidFill>
                  <a:schemeClr val="tx1"/>
                </a:solidFill>
              </a:rPr>
              <a:t>are based upon a representative account of the Flexible Bond Composite and </a:t>
            </a:r>
            <a:r>
              <a:rPr lang="en-US" sz="700" i="1" dirty="0">
                <a:solidFill>
                  <a:schemeClr val="tx1"/>
                </a:solidFill>
                <a:latin typeface="Segoe UI" panose="020B0502040204020203" pitchFamily="34" charset="0"/>
                <a:ea typeface="Segoe UI" panose="020B0502040204020203" pitchFamily="34" charset="0"/>
                <a:cs typeface="Segoe UI" panose="020B0502040204020203" pitchFamily="34" charset="0"/>
              </a:rPr>
              <a:t>included as supplemental information to this Composite and complements the attached GIPS Composite Report which complies with the requirement of the GIPS® standards</a:t>
            </a:r>
            <a:r>
              <a:rPr lang="en-US" sz="700" i="1" dirty="0">
                <a:solidFill>
                  <a:srgbClr val="353634"/>
                </a:solidFill>
                <a:latin typeface="Segoe UI" panose="020B0502040204020203" pitchFamily="34" charset="0"/>
                <a:ea typeface="Segoe UI" panose="020B0502040204020203" pitchFamily="34" charset="0"/>
                <a:cs typeface="Segoe UI" panose="020B0502040204020203" pitchFamily="34" charset="0"/>
              </a:rPr>
              <a:t>. </a:t>
            </a:r>
            <a:r>
              <a:rPr lang="en-US" sz="700" i="1" dirty="0">
                <a:solidFill>
                  <a:srgbClr val="353634"/>
                </a:solidFill>
              </a:rPr>
              <a:t>Moody’s rating agency is used for corporate bonds.</a:t>
            </a:r>
          </a:p>
        </p:txBody>
      </p:sp>
      <p:sp>
        <p:nvSpPr>
          <p:cNvPr id="14" name="TextBox 13"/>
          <p:cNvSpPr txBox="1"/>
          <p:nvPr/>
        </p:nvSpPr>
        <p:spPr>
          <a:xfrm>
            <a:off x="4922520" y="167640"/>
            <a:ext cx="2763519" cy="574785"/>
          </a:xfrm>
          <a:prstGeom prst="rect">
            <a:avLst/>
          </a:prstGeom>
          <a:noFill/>
        </p:spPr>
        <p:txBody>
          <a:bodyPr wrap="square" lIns="96787" tIns="48393" rIns="96787" bIns="48393" rtlCol="0">
            <a:spAutoFit/>
          </a:bodyPr>
          <a:lstStyle/>
          <a:p>
            <a:pPr algn="r">
              <a:spcAft>
                <a:spcPts val="600"/>
              </a:spcAft>
            </a:pPr>
            <a:r>
              <a:rPr lang="en-US" sz="1400" b="1" dirty="0">
                <a:solidFill>
                  <a:srgbClr val="7E9291"/>
                </a:solidFill>
                <a:latin typeface="Segoe UI" panose="020B0502040204020203" pitchFamily="34" charset="0"/>
                <a:ea typeface="Segoe UI" panose="020B0502040204020203" pitchFamily="34" charset="0"/>
                <a:cs typeface="Segoe UI" panose="020B0502040204020203" pitchFamily="34" charset="0"/>
              </a:rPr>
              <a:t>Flexible Bond 4Q25 Factsheet</a:t>
            </a:r>
          </a:p>
          <a:p>
            <a:pPr marL="1681" algn="r">
              <a:spcAft>
                <a:spcPts val="635"/>
              </a:spcAft>
              <a:defRPr/>
            </a:pPr>
            <a:r>
              <a:rPr lang="en-US" sz="1200" dirty="0">
                <a:solidFill>
                  <a:schemeClr val="tx1">
                    <a:alpha val="80000"/>
                  </a:schemeClr>
                </a:solidFill>
                <a:latin typeface="Segoe UI" panose="020B0502040204020203" pitchFamily="34" charset="0"/>
                <a:ea typeface="Segoe UI" panose="020B0502040204020203" pitchFamily="34" charset="0"/>
                <a:cs typeface="Segoe UI" panose="020B0502040204020203" pitchFamily="34" charset="0"/>
              </a:rPr>
              <a:t>December 31, 2025</a:t>
            </a:r>
          </a:p>
        </p:txBody>
      </p:sp>
      <p:sp>
        <p:nvSpPr>
          <p:cNvPr id="16" name="Rectangle 15"/>
          <p:cNvSpPr/>
          <p:nvPr/>
        </p:nvSpPr>
        <p:spPr>
          <a:xfrm>
            <a:off x="182244" y="4038600"/>
            <a:ext cx="4740276" cy="246221"/>
          </a:xfrm>
          <a:prstGeom prst="rect">
            <a:avLst/>
          </a:prstGeom>
        </p:spPr>
        <p:txBody>
          <a:bodyPr wrap="square">
            <a:spAutoFit/>
          </a:bodyPr>
          <a:lstStyle/>
          <a:p>
            <a:pPr fontAlgn="b"/>
            <a:r>
              <a:rPr lang="en-US" sz="1000" b="1" dirty="0">
                <a:solidFill>
                  <a:srgbClr val="7E9191"/>
                </a:solidFill>
                <a:latin typeface="Segoe UI" panose="020B0502040204020203" pitchFamily="34" charset="0"/>
                <a:ea typeface="Segoe UI" panose="020B0502040204020203" pitchFamily="34" charset="0"/>
                <a:cs typeface="Segoe UI" panose="020B0502040204020203" pitchFamily="34" charset="0"/>
              </a:rPr>
              <a:t>| 20 Year Upside vs Downside Market Capture – as of December 31, 2025</a:t>
            </a:r>
          </a:p>
        </p:txBody>
      </p:sp>
      <p:sp>
        <p:nvSpPr>
          <p:cNvPr id="6" name="Content Placeholder 5"/>
          <p:cNvSpPr>
            <a:spLocks noGrp="1"/>
          </p:cNvSpPr>
          <p:nvPr>
            <p:ph sz="quarter" idx="16"/>
          </p:nvPr>
        </p:nvSpPr>
        <p:spPr>
          <a:xfrm>
            <a:off x="172720" y="685800"/>
            <a:ext cx="3713480" cy="3297841"/>
          </a:xfrm>
        </p:spPr>
        <p:txBody>
          <a:bodyPr>
            <a:normAutofit/>
          </a:bodyPr>
          <a:lstStyle/>
          <a:p>
            <a:pPr marL="1681" indent="0">
              <a:buNone/>
            </a:pPr>
            <a:r>
              <a:rPr lang="en-US" sz="1000" b="1" dirty="0">
                <a:solidFill>
                  <a:srgbClr val="7E9291"/>
                </a:solidFill>
              </a:rPr>
              <a:t>Multi-Scenario Approach</a:t>
            </a:r>
          </a:p>
          <a:p>
            <a:pPr marL="1681" indent="0" algn="just">
              <a:lnSpc>
                <a:spcPct val="120000"/>
              </a:lnSpc>
              <a:spcAft>
                <a:spcPts val="423"/>
              </a:spcAft>
              <a:buNone/>
            </a:pPr>
            <a:r>
              <a:rPr lang="en-US" sz="900" dirty="0">
                <a:solidFill>
                  <a:srgbClr val="353634"/>
                </a:solidFill>
                <a:cs typeface="Times New Roman" pitchFamily="18" charset="0"/>
              </a:rPr>
              <a:t>SKBA employs a multi-scenario, conditional-probability framework that forecasts future states of the economy and financial markets over two-year and five-year horizons. We utilize five scenarios, which ranked from highest to lowest rate of inflation are called: Return of Inflation, Stagflation, Historic Norm, Perfection, and Deflation. The real GDP growth associated with each scenario follows a different pattern. For example, “Perfection” combines the highest real growth environment with low inflation (but not deflation), whereas “Stagflation” describes the nearly opposite environment consisting of low real GDP growth (albeit positive) and the second highest inflation environment. The growth rate of nominal GDP may be similar between these two scenarios, but the consequences for financial markets are dramatically different. This process is a unique analytical tool developed by SKBA and is a key part of the process that enables us to estimate what the interest rate changes, yield curve changes, expected returns for bonds, and the risk of loss in bond portfolios might be.</a:t>
            </a:r>
          </a:p>
        </p:txBody>
      </p:sp>
      <p:sp>
        <p:nvSpPr>
          <p:cNvPr id="18" name="Rectangle 17"/>
          <p:cNvSpPr/>
          <p:nvPr/>
        </p:nvSpPr>
        <p:spPr>
          <a:xfrm>
            <a:off x="3880167" y="723818"/>
            <a:ext cx="4191000" cy="246221"/>
          </a:xfrm>
          <a:prstGeom prst="rect">
            <a:avLst/>
          </a:prstGeom>
        </p:spPr>
        <p:txBody>
          <a:bodyPr wrap="square">
            <a:spAutoFit/>
          </a:bodyPr>
          <a:lstStyle/>
          <a:p>
            <a:pPr fontAlgn="b"/>
            <a:r>
              <a:rPr lang="en-US" sz="1000" b="1" dirty="0">
                <a:solidFill>
                  <a:srgbClr val="7E9191"/>
                </a:solidFill>
                <a:latin typeface="Segoe UI" panose="020B0502040204020203" pitchFamily="34" charset="0"/>
                <a:ea typeface="Segoe UI" panose="020B0502040204020203" pitchFamily="34" charset="0"/>
                <a:cs typeface="Segoe UI" panose="020B0502040204020203" pitchFamily="34" charset="0"/>
              </a:rPr>
              <a:t>| Sector Diversification</a:t>
            </a:r>
          </a:p>
        </p:txBody>
      </p:sp>
      <p:sp>
        <p:nvSpPr>
          <p:cNvPr id="8" name="Rectangle 7"/>
          <p:cNvSpPr/>
          <p:nvPr/>
        </p:nvSpPr>
        <p:spPr>
          <a:xfrm>
            <a:off x="4038600" y="3441412"/>
            <a:ext cx="3492762" cy="292388"/>
          </a:xfrm>
          <a:prstGeom prst="rect">
            <a:avLst/>
          </a:prstGeom>
        </p:spPr>
        <p:txBody>
          <a:bodyPr wrap="square">
            <a:spAutoFit/>
          </a:bodyPr>
          <a:lstStyle/>
          <a:p>
            <a:pPr algn="just">
              <a:spcBef>
                <a:spcPct val="50000"/>
              </a:spcBef>
            </a:pPr>
            <a:r>
              <a:rPr lang="en-US" sz="650" i="1" dirty="0">
                <a:latin typeface="Segoe UI" panose="020B0502040204020203" pitchFamily="34" charset="0"/>
                <a:ea typeface="Segoe UI" panose="020B0502040204020203" pitchFamily="34" charset="0"/>
                <a:cs typeface="Segoe UI" panose="020B0502040204020203" pitchFamily="34" charset="0"/>
              </a:rPr>
              <a:t>Percent of total fixed income holdings. Due to rounding, figures shown may or may not sum exactly to 100%. </a:t>
            </a:r>
          </a:p>
        </p:txBody>
      </p:sp>
      <p:sp>
        <p:nvSpPr>
          <p:cNvPr id="21" name="TextBox 20"/>
          <p:cNvSpPr txBox="1"/>
          <p:nvPr/>
        </p:nvSpPr>
        <p:spPr>
          <a:xfrm>
            <a:off x="762000" y="6374571"/>
            <a:ext cx="1456090" cy="184666"/>
          </a:xfrm>
          <a:prstGeom prst="rect">
            <a:avLst/>
          </a:prstGeom>
          <a:noFill/>
        </p:spPr>
        <p:txBody>
          <a:bodyPr wrap="square" rtlCol="0">
            <a:spAutoFit/>
          </a:bodyPr>
          <a:lstStyle/>
          <a:p>
            <a:r>
              <a:rPr lang="en-US" sz="600" dirty="0">
                <a:latin typeface="Segoe UI" panose="020B0502040204020203" pitchFamily="34" charset="0"/>
                <a:ea typeface="Segoe UI" panose="020B0502040204020203" pitchFamily="34" charset="0"/>
                <a:cs typeface="Segoe UI" panose="020B0502040204020203" pitchFamily="34" charset="0"/>
              </a:rPr>
              <a:t>90 Day U.S. Treasury Bill</a:t>
            </a:r>
          </a:p>
        </p:txBody>
      </p:sp>
      <p:sp>
        <p:nvSpPr>
          <p:cNvPr id="22" name="Rectangle 21"/>
          <p:cNvSpPr/>
          <p:nvPr/>
        </p:nvSpPr>
        <p:spPr>
          <a:xfrm>
            <a:off x="5963921" y="5181600"/>
            <a:ext cx="1503679" cy="2446824"/>
          </a:xfrm>
          <a:prstGeom prst="rect">
            <a:avLst/>
          </a:prstGeom>
        </p:spPr>
        <p:txBody>
          <a:bodyPr wrap="square">
            <a:spAutoFit/>
          </a:bodyPr>
          <a:lstStyle/>
          <a:p>
            <a:pPr algn="just">
              <a:spcBef>
                <a:spcPct val="50000"/>
              </a:spcBef>
            </a:pPr>
            <a:r>
              <a:rPr lang="en-US" sz="600" i="1" dirty="0">
                <a:solidFill>
                  <a:srgbClr val="353634"/>
                </a:solidFill>
                <a:latin typeface="Segoe UI" panose="020B0502040204020203" pitchFamily="34" charset="0"/>
                <a:ea typeface="Segoe UI" panose="020B0502040204020203" pitchFamily="34" charset="0"/>
                <a:cs typeface="Segoe UI" panose="020B0502040204020203" pitchFamily="34" charset="0"/>
              </a:rPr>
              <a:t>Source: PSN Database</a:t>
            </a:r>
          </a:p>
          <a:p>
            <a:pPr algn="just">
              <a:spcBef>
                <a:spcPct val="50000"/>
              </a:spcBef>
            </a:pPr>
            <a:r>
              <a:rPr lang="en-US" sz="600" i="1" dirty="0">
                <a:solidFill>
                  <a:srgbClr val="353634"/>
                </a:solidFill>
              </a:rPr>
              <a:t>Past performance is not indicative of future results. This information is deemed as supplemental information to the GIPS Composite Report of the Flexible Bond Composite which can be found can be found as page three. Up-market capture ratio is a measure of managers' performance in up markets relative to the market itself. An up market is one in which the market's quarterly return is greater than or equal to zero.  The higher the manager's up-market capture ratio, the better the manager capitalized on a rising market.  Down-market capture ratio is a measure of managers' performance in down markets relative to the market itself. A down market is one in which the market's quarterly return is less than zero.  The lower the manager's down-market capture ratio, the better the manager protected capital during a market decline. </a:t>
            </a:r>
          </a:p>
        </p:txBody>
      </p:sp>
    </p:spTree>
    <p:extLst>
      <p:ext uri="{BB962C8B-B14F-4D97-AF65-F5344CB8AC3E}">
        <p14:creationId xmlns:p14="http://schemas.microsoft.com/office/powerpoint/2010/main" val="2768174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59"/>
          <p:cNvSpPr>
            <a:spLocks noChangeArrowheads="1"/>
          </p:cNvSpPr>
          <p:nvPr/>
        </p:nvSpPr>
        <p:spPr bwMode="auto">
          <a:xfrm>
            <a:off x="651543" y="881328"/>
            <a:ext cx="591566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06056158"/>
              </p:ext>
            </p:extLst>
          </p:nvPr>
        </p:nvGraphicFramePr>
        <p:xfrm>
          <a:off x="663575" y="843710"/>
          <a:ext cx="6423025" cy="2298700"/>
        </p:xfrm>
        <a:graphic>
          <a:graphicData uri="http://schemas.openxmlformats.org/presentationml/2006/ole">
            <mc:AlternateContent xmlns:mc="http://schemas.openxmlformats.org/markup-compatibility/2006">
              <mc:Choice xmlns:v="urn:schemas-microsoft-com:vml" Requires="v">
                <p:oleObj name="Worksheet" r:id="rId2" imgW="6419865" imgH="2362200" progId="Excel.Sheet.8">
                  <p:embed/>
                </p:oleObj>
              </mc:Choice>
              <mc:Fallback>
                <p:oleObj name="Worksheet" r:id="rId2" imgW="6419865" imgH="2362200" progId="Excel.Sheet.8">
                  <p:embed/>
                  <p:pic>
                    <p:nvPicPr>
                      <p:cNvPr id="0" name="Object 158"/>
                      <p:cNvPicPr>
                        <a:picLocks noChangeAspect="1" noChangeArrowheads="1"/>
                      </p:cNvPicPr>
                      <p:nvPr/>
                    </p:nvPicPr>
                    <p:blipFill>
                      <a:blip r:embed="rId3"/>
                      <a:srcRect/>
                      <a:stretch>
                        <a:fillRect/>
                      </a:stretch>
                    </p:blipFill>
                    <p:spPr bwMode="auto">
                      <a:xfrm>
                        <a:off x="663575" y="843710"/>
                        <a:ext cx="6423025" cy="2298700"/>
                      </a:xfrm>
                      <a:prstGeom prst="rect">
                        <a:avLst/>
                      </a:prstGeom>
                      <a:noFill/>
                    </p:spPr>
                  </p:pic>
                </p:oleObj>
              </mc:Fallback>
            </mc:AlternateContent>
          </a:graphicData>
        </a:graphic>
      </p:graphicFrame>
      <p:sp>
        <p:nvSpPr>
          <p:cNvPr id="3" name="Date Placeholder 2"/>
          <p:cNvSpPr>
            <a:spLocks noGrp="1"/>
          </p:cNvSpPr>
          <p:nvPr>
            <p:ph type="dt" sz="half" idx="2"/>
          </p:nvPr>
        </p:nvSpPr>
        <p:spPr/>
        <p:txBody>
          <a:bodyPr/>
          <a:lstStyle/>
          <a:p>
            <a:pPr marR="67213" eaLnBrk="0" fontAlgn="base" hangingPunct="0">
              <a:spcBef>
                <a:spcPct val="0"/>
              </a:spcBef>
              <a:spcAft>
                <a:spcPct val="0"/>
              </a:spcAft>
            </a:pPr>
            <a:r>
              <a:rPr lang="en-US" altLang="en-US" dirty="0">
                <a:solidFill>
                  <a:srgbClr val="969696"/>
                </a:solidFill>
              </a:rPr>
              <a:t>SKBA Capital Management, LLC           www.skba.com</a:t>
            </a:r>
            <a:endParaRPr lang="en-US" altLang="en-US" dirty="0">
              <a:solidFill>
                <a:schemeClr val="tx1"/>
              </a:solidFill>
            </a:endParaRPr>
          </a:p>
        </p:txBody>
      </p:sp>
      <p:sp>
        <p:nvSpPr>
          <p:cNvPr id="7" name="TextBox 6"/>
          <p:cNvSpPr txBox="1"/>
          <p:nvPr/>
        </p:nvSpPr>
        <p:spPr>
          <a:xfrm>
            <a:off x="76199" y="454223"/>
            <a:ext cx="7318513" cy="307777"/>
          </a:xfrm>
          <a:prstGeom prst="rect">
            <a:avLst/>
          </a:prstGeom>
          <a:noFill/>
        </p:spPr>
        <p:txBody>
          <a:bodyPr wrap="square" rtlCol="0">
            <a:spAutoFit/>
          </a:bodyPr>
          <a:lstStyle/>
          <a:p>
            <a:r>
              <a:rPr lang="en-US" sz="1400" b="1" dirty="0">
                <a:solidFill>
                  <a:srgbClr val="7E9291"/>
                </a:solidFill>
              </a:rPr>
              <a:t>| Flexible Bond Composite GIPS Composite Report</a:t>
            </a:r>
          </a:p>
        </p:txBody>
      </p:sp>
      <p:sp>
        <p:nvSpPr>
          <p:cNvPr id="8" name="Content Placeholder 10"/>
          <p:cNvSpPr txBox="1">
            <a:spLocks/>
          </p:cNvSpPr>
          <p:nvPr/>
        </p:nvSpPr>
        <p:spPr>
          <a:xfrm>
            <a:off x="172720" y="2971800"/>
            <a:ext cx="7426960" cy="6553200"/>
          </a:xfrm>
          <a:prstGeom prst="rect">
            <a:avLst/>
          </a:prstGeom>
        </p:spPr>
        <p:txBody>
          <a:bodyPr vert="horz" lIns="96787" tIns="48393" rIns="96787" bIns="48393" rtlCol="0" anchor="ctr">
            <a:normAutofit/>
          </a:bodyPr>
          <a:lstStyle>
            <a:lvl1pPr marL="247009" marR="0" indent="-245328" algn="l" defTabSz="967871" rtl="0" eaLnBrk="1" fontAlgn="auto" latinLnBrk="0" hangingPunct="1">
              <a:lnSpc>
                <a:spcPct val="110000"/>
              </a:lnSpc>
              <a:spcBef>
                <a:spcPts val="0"/>
              </a:spcBef>
              <a:spcAft>
                <a:spcPts val="1270"/>
              </a:spcAft>
              <a:buClrTx/>
              <a:buSzTx/>
              <a:buFont typeface="Arial" panose="020B0604020202020204" pitchFamily="34" charset="0"/>
              <a:buChar char="•"/>
              <a:tabLst/>
              <a:defRPr sz="1200" kern="1200">
                <a:solidFill>
                  <a:srgbClr val="353634"/>
                </a:solidFill>
                <a:latin typeface="+mn-lt"/>
                <a:ea typeface="+mn-ea"/>
                <a:cs typeface="+mn-cs"/>
              </a:defRPr>
            </a:lvl1pPr>
            <a:lvl2pPr marL="478895" marR="0" indent="-245328" algn="l" defTabSz="967871" rtl="0" eaLnBrk="1" fontAlgn="auto" latinLnBrk="0" hangingPunct="1">
              <a:lnSpc>
                <a:spcPct val="110000"/>
              </a:lnSpc>
              <a:spcBef>
                <a:spcPts val="0"/>
              </a:spcBef>
              <a:spcAft>
                <a:spcPts val="1270"/>
              </a:spcAft>
              <a:buClr>
                <a:schemeClr val="tx2"/>
              </a:buClr>
              <a:buSzPct val="80000"/>
              <a:buFont typeface="NSimSun" panose="02010609030101010101" pitchFamily="49" charset="-122"/>
              <a:buChar char="∷"/>
              <a:tabLst/>
              <a:defRPr sz="1100" kern="1200">
                <a:solidFill>
                  <a:srgbClr val="353634"/>
                </a:solidFill>
                <a:latin typeface="+mn-lt"/>
                <a:ea typeface="+mn-ea"/>
                <a:cs typeface="+mn-cs"/>
              </a:defRPr>
            </a:lvl2pPr>
            <a:lvl3pPr marL="838486" marR="0" indent="-181475" algn="l" defTabSz="967871" rtl="0" eaLnBrk="1" fontAlgn="auto" latinLnBrk="0" hangingPunct="1">
              <a:lnSpc>
                <a:spcPct val="110000"/>
              </a:lnSpc>
              <a:spcBef>
                <a:spcPts val="0"/>
              </a:spcBef>
              <a:spcAft>
                <a:spcPts val="1270"/>
              </a:spcAft>
              <a:buClr>
                <a:schemeClr val="accent4"/>
              </a:buClr>
              <a:buSzPct val="100000"/>
              <a:buFont typeface="Helvetica Neue Light" pitchFamily="50" charset="0"/>
              <a:buChar char="–"/>
              <a:tabLst/>
              <a:defRPr sz="1000" kern="1200">
                <a:solidFill>
                  <a:srgbClr val="353634"/>
                </a:solidFill>
                <a:latin typeface="+mn-lt"/>
                <a:ea typeface="+mn-ea"/>
                <a:cs typeface="+mn-cs"/>
              </a:defRPr>
            </a:lvl3pPr>
            <a:lvl4pPr marL="1219920" indent="-241967" algn="l" defTabSz="967871" rtl="0" eaLnBrk="1" latinLnBrk="0" hangingPunct="1">
              <a:lnSpc>
                <a:spcPct val="110000"/>
              </a:lnSpc>
              <a:spcBef>
                <a:spcPct val="20000"/>
              </a:spcBef>
              <a:spcAft>
                <a:spcPts val="1270"/>
              </a:spcAft>
              <a:buClr>
                <a:schemeClr val="accent4"/>
              </a:buClr>
              <a:buFont typeface="Arial" panose="020B0604020202020204" pitchFamily="34" charset="0"/>
              <a:buChar char="•"/>
              <a:defRPr sz="1000" kern="1200">
                <a:solidFill>
                  <a:srgbClr val="353634"/>
                </a:solidFill>
                <a:latin typeface="+mn-lt"/>
                <a:ea typeface="+mn-ea"/>
                <a:cs typeface="+mn-cs"/>
              </a:defRPr>
            </a:lvl4pPr>
            <a:lvl5pPr marL="1581192" indent="-241967" algn="l" defTabSz="967871" rtl="0" eaLnBrk="1" latinLnBrk="0" hangingPunct="1">
              <a:spcBef>
                <a:spcPct val="20000"/>
              </a:spcBef>
              <a:buClr>
                <a:schemeClr val="accent4"/>
              </a:buClr>
              <a:buFont typeface="Helvetica Neue Light" pitchFamily="50" charset="0"/>
              <a:buChar char="–"/>
              <a:defRPr sz="1000" kern="1200">
                <a:solidFill>
                  <a:srgbClr val="353634"/>
                </a:solidFill>
                <a:latin typeface="+mn-lt"/>
                <a:ea typeface="+mn-ea"/>
                <a:cs typeface="+mn-cs"/>
              </a:defRPr>
            </a:lvl5pPr>
            <a:lvl6pPr marL="2661643"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6pPr>
            <a:lvl7pPr marL="3145579"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7pPr>
            <a:lvl8pPr marL="3629514"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8pPr>
            <a:lvl9pPr marL="4113449" indent="-241967" algn="l" defTabSz="967871"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9pPr>
          </a:lstStyle>
          <a:p>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endParaRPr lang="en-US" sz="800" dirty="0"/>
          </a:p>
          <a:p>
            <a:pPr marL="1681" indent="0">
              <a:buFont typeface="Arial" panose="020B0604020202020204" pitchFamily="34" charset="0"/>
              <a:buNone/>
            </a:pPr>
            <a:r>
              <a:rPr lang="en-US" sz="800" dirty="0"/>
              <a:t>	   </a:t>
            </a:r>
          </a:p>
          <a:p>
            <a:pPr marL="1681" indent="0">
              <a:spcAft>
                <a:spcPts val="0"/>
              </a:spcAft>
              <a:buFont typeface="Arial" panose="020B0604020202020204" pitchFamily="34" charset="0"/>
              <a:buNone/>
            </a:pPr>
            <a:endParaRPr lang="en-US" sz="700" dirty="0"/>
          </a:p>
        </p:txBody>
      </p:sp>
      <p:sp>
        <p:nvSpPr>
          <p:cNvPr id="13" name="Rectangle 8"/>
          <p:cNvSpPr>
            <a:spLocks noChangeArrowheads="1"/>
          </p:cNvSpPr>
          <p:nvPr/>
        </p:nvSpPr>
        <p:spPr bwMode="auto">
          <a:xfrm>
            <a:off x="266700" y="836828"/>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5" name="TextBox 14"/>
          <p:cNvSpPr txBox="1"/>
          <p:nvPr/>
        </p:nvSpPr>
        <p:spPr>
          <a:xfrm>
            <a:off x="223158" y="3286810"/>
            <a:ext cx="7332980" cy="6017032"/>
          </a:xfrm>
          <a:prstGeom prst="rect">
            <a:avLst/>
          </a:prstGeom>
          <a:noFill/>
        </p:spPr>
        <p:txBody>
          <a:bodyPr wrap="square" rtlCol="0">
            <a:spAutoFit/>
          </a:bodyPr>
          <a:lstStyle/>
          <a:p>
            <a:pPr algn="just"/>
            <a:r>
              <a:rPr lang="en-US" sz="700" dirty="0">
                <a:latin typeface="Segoe UI" panose="020B0502040204020203" pitchFamily="34" charset="0"/>
                <a:ea typeface="Segoe UI" panose="020B0502040204020203" pitchFamily="34" charset="0"/>
                <a:cs typeface="Segoe UI" panose="020B0502040204020203" pitchFamily="34" charset="0"/>
              </a:rPr>
              <a:t>* AUS is defined as assets that SKBA does not manage and where SKBA does not have investment or trading discretion.  SKBA acts only as a research provider and our role is strictly to provide a model to unaffiliated investment advisers.  The unaffiliated investment adviser determines how and when to act upon the recommended changes to the model portfolio.  SKBA cannot place or effect a trade for any investor.  AUS is estimated and is shown as supplemental information.</a:t>
            </a:r>
          </a:p>
          <a:p>
            <a:pPr algn="just"/>
            <a:endParaRPr lang="en-US" sz="800" dirty="0">
              <a:latin typeface="Segoe UI" panose="020B0502040204020203" pitchFamily="34" charset="0"/>
              <a:ea typeface="Segoe UI" panose="020B0502040204020203" pitchFamily="34" charset="0"/>
              <a:cs typeface="Segoe UI" panose="020B0502040204020203" pitchFamily="34" charset="0"/>
            </a:endParaRPr>
          </a:p>
          <a:p>
            <a:pPr algn="just"/>
            <a:r>
              <a:rPr lang="en-US" sz="800" dirty="0">
                <a:latin typeface="Segoe UI" panose="020B0502040204020203" pitchFamily="34" charset="0"/>
                <a:ea typeface="Segoe UI" panose="020B0502040204020203" pitchFamily="34" charset="0"/>
                <a:cs typeface="Segoe UI" panose="020B0502040204020203" pitchFamily="34" charset="0"/>
              </a:rPr>
              <a:t>N.A. - Information is not statistically meaningful due to an insufficient number of portfolios in the composite for the entire year.</a:t>
            </a:r>
          </a:p>
          <a:p>
            <a:pPr algn="just"/>
            <a:endParaRPr lang="en-US" sz="800" dirty="0">
              <a:latin typeface="Segoe UI" panose="020B0502040204020203" pitchFamily="34" charset="0"/>
              <a:ea typeface="Segoe UI" panose="020B0502040204020203" pitchFamily="34" charset="0"/>
              <a:cs typeface="Segoe UI" panose="020B0502040204020203" pitchFamily="34" charset="0"/>
            </a:endParaRPr>
          </a:p>
          <a:p>
            <a:pPr algn="just"/>
            <a:r>
              <a:rPr lang="en-US" sz="800" dirty="0">
                <a:latin typeface="Segoe UI" panose="020B0502040204020203" pitchFamily="34" charset="0"/>
                <a:ea typeface="Segoe UI" panose="020B0502040204020203" pitchFamily="34" charset="0"/>
                <a:cs typeface="Segoe UI" panose="020B0502040204020203" pitchFamily="34" charset="0"/>
              </a:rPr>
              <a:t>As of December 31, 2025, the 1-year net-of-fee composite return was 5.9%; the 5-year annualized net-of-fee composite return was (0.1%); and the 10-year annualized net-of-fee composite return was 2.0%.  For the Bloomberg Government/Credit Bond Index, the 1-year return was 6.9%; the 5-year annualized return was (0.6%); and the 10-year annualized return was 2.2%. </a:t>
            </a:r>
          </a:p>
          <a:p>
            <a:pPr algn="just"/>
            <a:endParaRPr lang="en-US" sz="8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b="1" i="1" u="sng" dirty="0">
                <a:latin typeface="Segoe UI" panose="020B0502040204020203" pitchFamily="34" charset="0"/>
                <a:ea typeface="Segoe UI" panose="020B0502040204020203" pitchFamily="34" charset="0"/>
                <a:cs typeface="Segoe UI" panose="020B0502040204020203" pitchFamily="34" charset="0"/>
              </a:rPr>
              <a:t>Flexible Bond Composite </a:t>
            </a:r>
            <a:r>
              <a:rPr lang="en-US" sz="700" i="1" dirty="0">
                <a:latin typeface="Segoe UI" panose="020B0502040204020203" pitchFamily="34" charset="0"/>
                <a:ea typeface="Segoe UI" panose="020B0502040204020203" pitchFamily="34" charset="0"/>
                <a:cs typeface="Segoe UI" panose="020B0502040204020203" pitchFamily="34" charset="0"/>
              </a:rPr>
              <a:t>contains all fee-paying institutional and tax-exempt discretionary accounts, both fixed-only and the fixed portion of balanced accounts, that employ SKBA's Flexible Bond strategy.  The Flexible Bond strategy is a portfolio of U.S. Dollar-denominated fixed income securities that seeks to produce interest income, to preserve capital, to offset the erosion in purchasing power due to price inflation, and to exceed the total return of the Bloomberg Government/Credit Bond Index.  At the time of purchase, only investment-grade government, agency, and corporate issues rated by Duff &amp; Phelps or Moody's are eligible for purchase.  The strategy team uses interest rate anticipation and the analysis of quality spreads to determine the duration (which is set between 3 and 8 years) and composition of the portfolio.  For comparison purposes the composite is measured against the Bloomberg Government/Credit Bond Index.  Index Data Source:  Informa Financial Intelligence.  As of January 1, 2000, institutional or tax-exempt accounts (including the fixed portion of balanced accounts) with $500,000 minimum market values at inception are included in this composite.  The Flexible Bond Composite was created and incepted January 1, 1990.</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SKBA Capital Management, LLC (“SKBA”) claims compliance with the Global Investment Performance Standards (GIPS®) and has prepared and presented this report in compliance with the GIPS standards.  SKBA has been independently verified for the periods January 1, 1996 through September 30, 2025. </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A firm that claims compliance with the GIPS standards must establish policies and procedures for complying with all the applicable requirements of the GIPS standards.  Verification provides assurance on whether the firm’s policies and procedures related to composite and pooled fund maintenance, as well as the calculation, presentation, and distribution of performance, have been designed in compliance with the GIPS standards and have been implemented on a firm-wide basis.  The Flexible Bond composite has had a performance examination for the periods January 1, 1990 through September 30, 2025.  The verification and performance examination reports are available upon request.  GIPS ® is a registered trademark of CFA Institute.  CFA Institute does not endorse or promote this organization, nor does it warrant the accuracy or quality of the content contained herein.</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SKBA, an investment advisory firm registered with the Securities &amp; Exchange Commission, was founded in 1989 as an independent investment advisory firm. In 1999, SKBA became an affiliate of Convergent Capital Management LLC (“CCM”). In 2003 CCM was acquired by City National Corporation (“CNC”). Effective May 2011 SKBA employee shareholders bought back a majority controlling share of the business from CCM, with CCM Holdings III, LLC maintaining a minority stake. In November 2015, CNC was merged into RBC USA Holdco Corporation, which is a wholly-owned subsidiary of Royal Bank of Canada. As of December 31, 2021, the company repurchased the outside ownership interest of our former minority partner, CCM Holdings. As a result, SKBA is now owned 100% by employees and original founders. SKBA manages a variety of equity, fixed-income &amp; balanced assets for U.S. institutional and high net worth clients. Firm assets under management are defined as all institutional &amp; private client accounts managed by SKBA. A complete list of composite descriptions is available upon request.</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Results are based on fully discretionary accounts under management, including those accounts no longer with the firm.  Past performance is not indicative of future results. </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Between January 1, 2010 and December 31, 2020, a significant cash flow (SCF) was defined as any inflow or outflow occurring during the calendar month which was equal to or greater than 35% of an account's beginning month value.</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The 2024 Composite Assets were updated from $4.6M to $6.3M during 2Q25.  In presentations from January 2025 – April 2025 the previous asset value was included in the GIPS Composite Report.</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The Bloomberg Government/Credit Bond Index monthly return for August 2023 was updated from (0.04%) to (0.59%) during 1Q25, resulting in the 2023 annual return changing from 6.31% to 5.72%.  The 5-year and 10-year annualized returns changed from (0.1%) to (0.2%) and 1.6% to 1.5%, respectively.  In presentations from January 2024 – March 2025 the prior returns were included in the GIPS Composite Report.</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The U.S. Dollar is the currency used to express performance.  Returns are calculated using a time-weighted return and include the reinvestment of all income.  Gross of fee performance is reduced by any transaction costs.  Net of fee performance is further reduced by actual management fees.  The annual composite dispersion is an asset-weighted standard deviation calculated for the accounts in the composite the entire year.  All risk measures presented in this report are calculated using gross-of-fee returns.  Policies for valuing investments, calculating performance, and preparing GIPS reports are available upon request.  </a:t>
            </a:r>
          </a:p>
          <a:p>
            <a:pPr algn="just"/>
            <a:endParaRPr lang="en-US" sz="700" dirty="0">
              <a:latin typeface="Segoe UI" panose="020B0502040204020203" pitchFamily="34" charset="0"/>
              <a:ea typeface="Segoe UI" panose="020B0502040204020203" pitchFamily="34" charset="0"/>
              <a:cs typeface="Segoe UI" panose="020B0502040204020203" pitchFamily="34" charset="0"/>
            </a:endParaRPr>
          </a:p>
          <a:p>
            <a:pPr algn="just"/>
            <a:r>
              <a:rPr lang="en-US" sz="700" dirty="0">
                <a:latin typeface="Segoe UI" panose="020B0502040204020203" pitchFamily="34" charset="0"/>
                <a:ea typeface="Segoe UI" panose="020B0502040204020203" pitchFamily="34" charset="0"/>
                <a:cs typeface="Segoe UI" panose="020B0502040204020203" pitchFamily="34" charset="0"/>
              </a:rPr>
              <a:t>Standard Fee Schedule:  For accounts up to $25 million: 0.30% on the first $3 million, 0.25% on the next $12 million, 0.20% on the next $10 million.  For accounts over $25 million: 0.20% on the first $25 million, 0.15% on the next $75 million.  Actual investment advisory fees incurred by clients may vary. </a:t>
            </a:r>
          </a:p>
        </p:txBody>
      </p:sp>
    </p:spTree>
    <p:extLst>
      <p:ext uri="{BB962C8B-B14F-4D97-AF65-F5344CB8AC3E}">
        <p14:creationId xmlns:p14="http://schemas.microsoft.com/office/powerpoint/2010/main" val="26468929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FSPANMODE" val="span"/>
</p:tagLst>
</file>

<file path=ppt/tags/tag2.xml><?xml version="1.0" encoding="utf-8"?>
<p:tagLst xmlns:a="http://schemas.openxmlformats.org/drawingml/2006/main" xmlns:r="http://schemas.openxmlformats.org/officeDocument/2006/relationships" xmlns:p="http://schemas.openxmlformats.org/presentationml/2006/main">
  <p:tag name="AFSPANMODE" val="span"/>
</p:tagLst>
</file>

<file path=ppt/theme/theme1.xml><?xml version="1.0" encoding="utf-8"?>
<a:theme xmlns:a="http://schemas.openxmlformats.org/drawingml/2006/main" name="VP &amp; VO Theme">
  <a:themeElements>
    <a:clrScheme name="WHV Dark Blue Theme">
      <a:dk1>
        <a:srgbClr val="353634"/>
      </a:dk1>
      <a:lt1>
        <a:srgbClr val="FFFFFF"/>
      </a:lt1>
      <a:dk2>
        <a:srgbClr val="004C97"/>
      </a:dk2>
      <a:lt2>
        <a:srgbClr val="FFFFFF"/>
      </a:lt2>
      <a:accent1>
        <a:srgbClr val="004C97"/>
      </a:accent1>
      <a:accent2>
        <a:srgbClr val="0077C8"/>
      </a:accent2>
      <a:accent3>
        <a:srgbClr val="64A70B"/>
      </a:accent3>
      <a:accent4>
        <a:srgbClr val="8B9DA8"/>
      </a:accent4>
      <a:accent5>
        <a:srgbClr val="FFFFFF"/>
      </a:accent5>
      <a:accent6>
        <a:srgbClr val="FFFFFF"/>
      </a:accent6>
      <a:hlink>
        <a:srgbClr val="0000FF"/>
      </a:hlink>
      <a:folHlink>
        <a:srgbClr val="800080"/>
      </a:folHlink>
    </a:clrScheme>
    <a:fontScheme name="WHV PowerPoint Template Fonts">
      <a:majorFont>
        <a:latin typeface="Titillium"/>
        <a:ea typeface=""/>
        <a:cs typeface=""/>
      </a:majorFont>
      <a:minorFont>
        <a:latin typeface="Helvetica Neue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3079</TotalTime>
  <Words>2153</Words>
  <Application>Microsoft Office PowerPoint</Application>
  <PresentationFormat>Custom</PresentationFormat>
  <Paragraphs>123</Paragraphs>
  <Slides>3</Slides>
  <Notes>1</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vt:i4>
      </vt:variant>
    </vt:vector>
  </HeadingPairs>
  <TitlesOfParts>
    <vt:vector size="13" baseType="lpstr">
      <vt:lpstr>NSimSun</vt:lpstr>
      <vt:lpstr>Arial</vt:lpstr>
      <vt:lpstr>Calibri</vt:lpstr>
      <vt:lpstr>Garamond</vt:lpstr>
      <vt:lpstr>Helvetica Neue Light</vt:lpstr>
      <vt:lpstr>ITC Zapf Dingbats</vt:lpstr>
      <vt:lpstr>Segoe UI</vt:lpstr>
      <vt:lpstr>Times New Roman</vt:lpstr>
      <vt:lpstr>VP &amp; VO Theme</vt:lpstr>
      <vt:lpstr>Worksheet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FlexBond Product Page</dc:title>
  <dc:creator>SKBA</dc:creator>
  <cp:lastModifiedBy>Thomas Hiester</cp:lastModifiedBy>
  <cp:revision>419</cp:revision>
  <cp:lastPrinted>2025-10-14T15:47:52Z</cp:lastPrinted>
  <dcterms:created xsi:type="dcterms:W3CDTF">2014-12-05T18:16:25Z</dcterms:created>
  <dcterms:modified xsi:type="dcterms:W3CDTF">2026-03-10T15:53:46Z</dcterms:modified>
</cp:coreProperties>
</file>